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Open Sans SemiBold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  <p:embeddedFont>
      <p:font typeface="Open Sans ExtraBold"/>
      <p:bold r:id="rId72"/>
      <p:boldItalic r:id="rId73"/>
    </p:embeddedFont>
    <p:embeddedFont>
      <p:font typeface="Helvetica Neue Light"/>
      <p:regular r:id="rId74"/>
      <p:bold r:id="rId75"/>
      <p:italic r:id="rId76"/>
      <p:boldItalic r:id="rId77"/>
    </p:embeddedFont>
    <p:embeddedFont>
      <p:font typeface="Open Sans Light"/>
      <p:regular r:id="rId78"/>
      <p:bold r:id="rId79"/>
      <p:italic r:id="rId80"/>
      <p:boldItalic r:id="rId81"/>
    </p:embeddedFont>
    <p:embeddedFont>
      <p:font typeface="Open Sans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penSans-italic.fntdata"/><Relationship Id="rId83" Type="http://schemas.openxmlformats.org/officeDocument/2006/relationships/font" Target="fonts/OpenSans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OpenSans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Light-italic.fntdata"/><Relationship Id="rId82" Type="http://schemas.openxmlformats.org/officeDocument/2006/relationships/font" Target="fonts/OpenSans-regular.fntdata"/><Relationship Id="rId81" Type="http://schemas.openxmlformats.org/officeDocument/2006/relationships/font" Target="fonts/OpenSa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ExtraBold-boldItalic.fntdata"/><Relationship Id="rId72" Type="http://schemas.openxmlformats.org/officeDocument/2006/relationships/font" Target="fonts/OpenSansExtraBold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Light-bold.fntdata"/><Relationship Id="rId30" Type="http://schemas.openxmlformats.org/officeDocument/2006/relationships/slide" Target="slides/slide24.xml"/><Relationship Id="rId74" Type="http://schemas.openxmlformats.org/officeDocument/2006/relationships/font" Target="fonts/HelveticaNeueLight-regular.fntdata"/><Relationship Id="rId33" Type="http://schemas.openxmlformats.org/officeDocument/2006/relationships/slide" Target="slides/slide27.xml"/><Relationship Id="rId77" Type="http://schemas.openxmlformats.org/officeDocument/2006/relationships/font" Target="fonts/HelveticaNeueL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Light-italic.fntdata"/><Relationship Id="rId35" Type="http://schemas.openxmlformats.org/officeDocument/2006/relationships/slide" Target="slides/slide29.xml"/><Relationship Id="rId79" Type="http://schemas.openxmlformats.org/officeDocument/2006/relationships/font" Target="fonts/OpenSansLight-bold.fntdata"/><Relationship Id="rId34" Type="http://schemas.openxmlformats.org/officeDocument/2006/relationships/slide" Target="slides/slide28.xml"/><Relationship Id="rId78" Type="http://schemas.openxmlformats.org/officeDocument/2006/relationships/font" Target="fonts/OpenSansLight-regular.fntdata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OpenSansSemiBold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OpenSansSemiBold-italic.fntdata"/><Relationship Id="rId21" Type="http://schemas.openxmlformats.org/officeDocument/2006/relationships/slide" Target="slides/slide15.xml"/><Relationship Id="rId65" Type="http://schemas.openxmlformats.org/officeDocument/2006/relationships/font" Target="fonts/OpenSansSemiBold-bold.fntdata"/><Relationship Id="rId24" Type="http://schemas.openxmlformats.org/officeDocument/2006/relationships/slide" Target="slides/slide18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67" Type="http://schemas.openxmlformats.org/officeDocument/2006/relationships/font" Target="fonts/OpenSansSemiBold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.org/TR/2013/WD-html-srcset-20130228/" TargetMode="External"/><Relationship Id="rId3" Type="http://schemas.openxmlformats.org/officeDocument/2006/relationships/hyperlink" Target="https://www.smashingmagazine.com/2013/08/webkit-implements-srcset-and-why-its-a-good-thing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5b4726f45_2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 tarde..</a:t>
            </a:r>
            <a:endParaRPr/>
          </a:p>
        </p:txBody>
      </p:sp>
      <p:sp>
        <p:nvSpPr>
          <p:cNvPr id="272" name="Google Shape;272;g55b4726f45_2_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5b4726f45_2_3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Então por exemplo se você abrir o site da Globo com adblock, ela tem </a:t>
            </a:r>
            <a:r>
              <a:rPr b="1" lang="en" u="sng">
                <a:solidFill>
                  <a:schemeClr val="dk1"/>
                </a:solidFill>
              </a:rPr>
              <a:t>1.7MB</a:t>
            </a:r>
            <a:r>
              <a:rPr lang="en">
                <a:solidFill>
                  <a:schemeClr val="dk1"/>
                </a:solidFill>
              </a:rPr>
              <a:t>. Se abrir sem adblock, ela tem </a:t>
            </a:r>
            <a:r>
              <a:rPr b="1" lang="en" u="sng">
                <a:solidFill>
                  <a:schemeClr val="dk1"/>
                </a:solidFill>
              </a:rPr>
              <a:t>4.7MB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378" name="Google Shape;378;g55b4726f45_2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5b4726f45_2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Tudo isso geralmente tá fora no controle de nós meros mortais, desenvolvedores.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Mas nem tudo está perdido: em geral existe também </a:t>
            </a:r>
            <a:r>
              <a:rPr b="1" lang="en" u="sng">
                <a:solidFill>
                  <a:schemeClr val="dk1"/>
                </a:solidFill>
              </a:rPr>
              <a:t>muito espaço para melhorar as coisas</a:t>
            </a:r>
            <a:r>
              <a:rPr lang="en">
                <a:solidFill>
                  <a:schemeClr val="dk1"/>
                </a:solidFill>
              </a:rPr>
              <a:t> do nosso lado.</a:t>
            </a:r>
            <a:endParaRPr/>
          </a:p>
        </p:txBody>
      </p:sp>
      <p:sp>
        <p:nvSpPr>
          <p:cNvPr id="390" name="Google Shape;390;g55b4726f45_2_3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5b4726f45_2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 exemplo, de um tempo pra cá aumentou muito o número de sites que usam </a:t>
            </a:r>
            <a:r>
              <a:rPr b="1" lang="en" u="sng">
                <a:solidFill>
                  <a:schemeClr val="dk1"/>
                </a:solidFill>
              </a:rPr>
              <a:t>fontes customizadas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Essas fontes tem os benefícios que os designers podem citar melhor, e claro que eu não vou falar pra você simplesmente nunca usar fontes customizadas.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Mas você pode </a:t>
            </a:r>
            <a:r>
              <a:rPr b="1" lang="en" u="sng">
                <a:solidFill>
                  <a:schemeClr val="dk1"/>
                </a:solidFill>
              </a:rPr>
              <a:t>otimizar </a:t>
            </a:r>
            <a:r>
              <a:rPr lang="en">
                <a:solidFill>
                  <a:schemeClr val="dk1"/>
                </a:solidFill>
              </a:rPr>
              <a:t>as fontes e reduzir o tamanho sem perder qualidade, ou talvez reavaliar se você pode </a:t>
            </a:r>
            <a:r>
              <a:rPr b="1" lang="en" u="sng">
                <a:solidFill>
                  <a:schemeClr val="dk1"/>
                </a:solidFill>
              </a:rPr>
              <a:t>reduzir a quantidade de fontes custom </a:t>
            </a:r>
            <a:r>
              <a:rPr lang="en">
                <a:solidFill>
                  <a:schemeClr val="dk1"/>
                </a:solidFill>
              </a:rPr>
              <a:t>que usa.</a:t>
            </a:r>
            <a:endParaRPr/>
          </a:p>
        </p:txBody>
      </p:sp>
      <p:sp>
        <p:nvSpPr>
          <p:cNvPr id="397" name="Google Shape;397;g55b4726f45_2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5b4726f45_2_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Outro exemplo é a </a:t>
            </a:r>
            <a:r>
              <a:rPr b="1" lang="en" u="sng">
                <a:solidFill>
                  <a:schemeClr val="dk1"/>
                </a:solidFill>
              </a:rPr>
              <a:t>quantidade e o tamanho dos Javascripts </a:t>
            </a:r>
            <a:r>
              <a:rPr lang="en">
                <a:solidFill>
                  <a:schemeClr val="dk1"/>
                </a:solidFill>
              </a:rPr>
              <a:t>que a gente usa.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Será que você precisa mesmo de 47 arquivos javascript pra ler uma matéria de jornal?</a:t>
            </a:r>
            <a:endParaRPr/>
          </a:p>
        </p:txBody>
      </p:sp>
      <p:sp>
        <p:nvSpPr>
          <p:cNvPr id="413" name="Google Shape;413;g55b4726f45_2_3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b4726f45_2_3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Mas o bicho pega mesmo geralmente nas </a:t>
            </a:r>
            <a:r>
              <a:rPr b="1" lang="en" u="sng">
                <a:solidFill>
                  <a:schemeClr val="dk1"/>
                </a:solidFill>
              </a:rPr>
              <a:t>imagens</a:t>
            </a:r>
            <a:r>
              <a:rPr lang="en">
                <a:solidFill>
                  <a:schemeClr val="dk1"/>
                </a:solidFill>
              </a:rPr>
              <a:t>.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Imagens representam hoje, em média, </a:t>
            </a:r>
            <a:r>
              <a:rPr b="1" lang="en" u="sng">
                <a:solidFill>
                  <a:schemeClr val="dk1"/>
                </a:solidFill>
              </a:rPr>
              <a:t>⅔ do tamanho das páginas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427" name="Google Shape;427;g55b4726f45_2_3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5b4726f45_2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Além das imagens representarem a maior parte do tamanho total das páginas hoje,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elas também aumentaram e continuam aumentando em tamanho.</a:t>
            </a:r>
            <a:endParaRPr/>
          </a:p>
        </p:txBody>
      </p:sp>
      <p:sp>
        <p:nvSpPr>
          <p:cNvPr id="450" name="Google Shape;450;g55b4726f45_2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5b4726f45_2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 isso tem tudo a ver com o </a:t>
            </a:r>
            <a:r>
              <a:rPr b="1" lang="en" u="sng">
                <a:solidFill>
                  <a:schemeClr val="dk1"/>
                </a:solidFill>
              </a:rPr>
              <a:t>crescimento do mobile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Esse gráfico aí mostra que recentemente, em </a:t>
            </a:r>
            <a:r>
              <a:rPr b="1" lang="en" u="sng">
                <a:solidFill>
                  <a:schemeClr val="dk1"/>
                </a:solidFill>
              </a:rPr>
              <a:t>2016</a:t>
            </a:r>
            <a:r>
              <a:rPr lang="en">
                <a:solidFill>
                  <a:schemeClr val="dk1"/>
                </a:solidFill>
              </a:rPr>
              <a:t>, o mundo usou em média </a:t>
            </a:r>
            <a:r>
              <a:rPr b="1" lang="en" u="sng">
                <a:solidFill>
                  <a:schemeClr val="dk1"/>
                </a:solidFill>
              </a:rPr>
              <a:t>mais celulares/tablets do que desktops pra acessar a internet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É meio contra-intuitivo, mas o aumento dos acessos web via mobile é um dos catalisadores desse aumento do tamanho das imagens.</a:t>
            </a:r>
            <a:endParaRPr/>
          </a:p>
        </p:txBody>
      </p:sp>
      <p:sp>
        <p:nvSpPr>
          <p:cNvPr id="466" name="Google Shape;466;g55b4726f45_2_4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5b4726f45_2_4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Como assim o </a:t>
            </a:r>
            <a:r>
              <a:rPr b="1" lang="en" u="sng">
                <a:solidFill>
                  <a:schemeClr val="dk1"/>
                </a:solidFill>
              </a:rPr>
              <a:t>aumento de acessos por celular</a:t>
            </a:r>
            <a:r>
              <a:rPr lang="en">
                <a:solidFill>
                  <a:schemeClr val="dk1"/>
                </a:solidFill>
              </a:rPr>
              <a:t> e tablet resultam em </a:t>
            </a:r>
            <a:r>
              <a:rPr b="1" lang="en" u="sng">
                <a:solidFill>
                  <a:schemeClr val="dk1"/>
                </a:solidFill>
              </a:rPr>
              <a:t>imagens maiores</a:t>
            </a:r>
            <a:r>
              <a:rPr lang="en">
                <a:solidFill>
                  <a:schemeClr val="dk1"/>
                </a:solidFill>
              </a:rPr>
              <a:t>? Não devia ser o contrário, já que as telas são menores que as de computador?</a:t>
            </a:r>
            <a:endParaRPr/>
          </a:p>
        </p:txBody>
      </p:sp>
      <p:sp>
        <p:nvSpPr>
          <p:cNvPr id="474" name="Google Shape;474;g55b4726f45_2_4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5b4726f45_2_4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Pra entender isso primeiro a gente tem que falar sobre PPI, </a:t>
            </a:r>
            <a:r>
              <a:rPr i="1" lang="en">
                <a:solidFill>
                  <a:schemeClr val="dk1"/>
                </a:solidFill>
              </a:rPr>
              <a:t>points per inch</a:t>
            </a:r>
            <a:r>
              <a:rPr lang="en">
                <a:solidFill>
                  <a:schemeClr val="dk1"/>
                </a:solidFill>
              </a:rPr>
              <a:t>, ou pontos por polegada.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PPI é a quantidade de pixels por polegada quadrada</a:t>
            </a:r>
            <a:r>
              <a:rPr lang="en">
                <a:solidFill>
                  <a:schemeClr val="dk1"/>
                </a:solidFill>
              </a:rPr>
              <a:t> de um display.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Então por exemplo o meu monitor de casa tem 21 polegadas e resolução 1080p, o que dá um PPI de 105.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meu celular tem a mesma resolução, mas só tem 5 polegadas. O PPI dele é 441.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Caso tenha alguém sem entender direito, um dos nomes comerciais desses displays de alto PPI é </a:t>
            </a:r>
            <a:r>
              <a:rPr b="1" lang="en">
                <a:solidFill>
                  <a:schemeClr val="dk1"/>
                </a:solidFill>
              </a:rPr>
              <a:t>Retina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482" name="Google Shape;482;g55b4726f45_2_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5b4726f45_2_4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Apesar da resolução do monitor e do celular serem as mesmas, obviamente não dá pra usar a mesma interface gráfica de um desktop no celular: não daria pra enxergar nada.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Pra facilitar o desenvolvimento de sites responsivos, foi criado o conceito de pixel ratio css, ou device pixel ratio, ou outros mil nomes parecidos.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Vou chamar isso daqui pra frente de DPR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498" name="Google Shape;498;g55b4726f45_2_4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5b4726f45_2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Meu nome é Leonardo, sou desenvolvedor fullstack na Guava.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gente faz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serviço de studio: fazer um produto inteiro, do zero ao monitoramento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serviço de fazer parte de um time, aumentando a equipe (e ajudando com algumas especialidades)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55b4726f45_2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5b4726f45_2_4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DPR parece um conceito um pouco complicado, mas no fim das contas ele é só uma contagem de pixels.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Um DPR 1 significa que um pixel físico vai ser usado para desenhar 1 pixel do CSS.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Um DPR 2 significa que 4 pixels físicos, 2x2, vão ser usados pra desenhar 1 pixel do CSS.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 assim em diante.</a:t>
            </a:r>
            <a:endParaRPr/>
          </a:p>
        </p:txBody>
      </p:sp>
      <p:sp>
        <p:nvSpPr>
          <p:cNvPr id="507" name="Google Shape;507;g55b4726f45_2_4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5b4726f45_2_4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PPI dá pra ser calculado bem fácil, mas o DPR não.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Até onde sei ele é um valor basicamente arbitrário definido pelo fabricante do display.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Isso faz certo sentido porque o valor "ideal" de DPR depende também do uso que se faz do display: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um celular, que você usa enxergando de perto, vai precisar de um DPR diferente de uma TV, que você assiste de longe, </a:t>
            </a:r>
            <a:r>
              <a:rPr b="1" lang="en">
                <a:solidFill>
                  <a:schemeClr val="dk1"/>
                </a:solidFill>
              </a:rPr>
              <a:t>mesmo que o PPI dos dois seja igual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517" name="Google Shape;517;g55b4726f45_2_4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5b4726f45_2_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Fechando parêntese sobre essa questão da densidade de pixels.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Vamos olhar um caso mais concreto: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lado esquerdo, abri o site da Folha num dispositivo 1920x1080 com DPR 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lado direito, abri o site num dispositivo 640 x 1136 pixels com DPR 2. O Chrome mostra a resolução desse dispositivo como 320x568 justamente porque essa é a resolução final do CSS.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Usando como exemplo essa imagem que aparece nos dois: ela precisa ser muito maior no celular, que tem uma densidade de pixels maior, do que no desktop.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55b4726f45_2_4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5b4726f45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Aí que entra a tag que queremos falar, o sourceset.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55b4726f45_2_5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5b4726f45_2_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</a:t>
            </a:r>
            <a:r>
              <a:rPr b="1" lang="en" u="sng">
                <a:solidFill>
                  <a:schemeClr val="dk1"/>
                </a:solidFill>
              </a:rPr>
              <a:t>sourceset </a:t>
            </a:r>
            <a:r>
              <a:rPr lang="en">
                <a:solidFill>
                  <a:schemeClr val="dk1"/>
                </a:solidFill>
              </a:rPr>
              <a:t>ajuda a gente a fazer exatamente isso: mandar </a:t>
            </a:r>
            <a:r>
              <a:rPr b="1" lang="en" u="sng">
                <a:solidFill>
                  <a:schemeClr val="dk1"/>
                </a:solidFill>
              </a:rPr>
              <a:t>imagens diferentes para clientes diferentes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forma mais fácil de usar o srcset é através do DPR que explicamos.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Então nesse exemplo mandamos a imagem pequena pra clientes que tem display com DPR 1, e a grande pra clientes com DPR 2.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Caso o cliente não informe o DPR do display, o browser usa o que tem no src como fallback, no caso a imagem pequena.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55b4726f45_2_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5b4726f45_2_5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Tem algumas outras maneiras mais complexas de usar o srcset.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Essa página do MDN é um artigo imenso e muito completo sobre srcset e imagens responsivas em geral, e é um ótimo material pra entender mais sobre esse problema.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55b4726f45_2_5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5b4726f45_2_5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Agora vou contar uma historinha pra contextualizar um pouco os conceitos que falei.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55b4726f45_2_5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5b4726f45_2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Tempos atrás trabalhei num projeto que vamos chamar de "Sutiãs e Cia".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Esse projeto era um ecommerce de sutiãs e calcinhas.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Era um monolito Rails que começou no Rails 3, acho, lá por 2011.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55b4726f45_2_5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5b4726f45_2_7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Era um ecommerce, então as páginas tinham muitas imagens. E elas eram grandes!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Eu não posso mais mostrar as imagens do site já que não trabalho mais lá, então coloquei a imagem desse cachorro.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Como dá pra imaginar pelo que falei até agora, </a:t>
            </a:r>
            <a:r>
              <a:rPr b="1" lang="en" u="sng">
                <a:solidFill>
                  <a:schemeClr val="dk1"/>
                </a:solidFill>
              </a:rPr>
              <a:t>esse site não usava o sourceset </a:t>
            </a:r>
            <a:r>
              <a:rPr lang="en">
                <a:solidFill>
                  <a:schemeClr val="dk1"/>
                </a:solidFill>
              </a:rPr>
              <a:t>-- e usava sempre imagens grandes, adequadas pra displays com DPR maior.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Tem alguns motivos até bons pra isso.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Primeiro que quando o srcset foi implementado, o site já estava no 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Segundo que a maior parte </a:t>
            </a:r>
            <a:r>
              <a:rPr b="1" lang="en" u="sng">
                <a:solidFill>
                  <a:schemeClr val="dk1"/>
                </a:solidFill>
              </a:rPr>
              <a:t>(⅔) </a:t>
            </a:r>
            <a:r>
              <a:rPr lang="en">
                <a:solidFill>
                  <a:schemeClr val="dk1"/>
                </a:solidFill>
              </a:rPr>
              <a:t>dos clientes eram mobile mesmo, ou seja, precisavam das imagens grandes. Então fazia sentido otimizar pra esses clientes, num primeiro momento.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55b4726f45_2_7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5b4726f45_2_7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Só que, claro, idealmente você deve otimizar para todos os clientes.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 cliente desktop, o que o browser fazia por trás dos panos era receber a imagem maior que o necessário e redimensionar pro tamanho correto.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55b4726f45_2_7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5b4726f45_2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55b4726f45_2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5b4726f45_2_7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 cliente desktop, o impacto de ter todas as imagens com DPI maior que o necessário era considerável.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Eles recebiam páginas até 47,9% maiores do que o necessário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Não tinha mais motivo técnico nenhum pra que isso fosse assim.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55b4726f45_2_7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5b4726f45_2_7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Basicamente o que eu fiz foi usar o srcset da maneira como mostrei alguns slides atrás, definindo uma versão 1x e outra 2x da imagem.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browser se encarrega de escolher qual a versão certa conforme o display.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55b4726f45_2_7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5b4726f45_2_7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Essa tabela aí mostra alguns endpoints importantes do site e o tamanho total da página antes e depois da mudança para clientes desktop, ou seja, com DPR 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que interessa aqui são as colunas Before e After.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Notem que o primeiro endpoint, foo, que tem 31% do total de requisições do site, passou de 4.8MB para 2.5MB, ou seja, teve uma redução de quase 50% no tamanho.</a:t>
            </a:r>
            <a:endParaRPr/>
          </a:p>
        </p:txBody>
      </p:sp>
      <p:sp>
        <p:nvSpPr>
          <p:cNvPr id="682" name="Google Shape;682;g55b4726f45_2_7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5b4726f45_2_7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Pô, mas só isso?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Sim. Apesar de ser uma coisa muito simples, e de ter sido especificado faz uns 6 anos[1] e implementado faz pelo menos 5 anos no Webkit[2], </a:t>
            </a:r>
            <a:r>
              <a:rPr b="1" lang="en">
                <a:solidFill>
                  <a:schemeClr val="dk1"/>
                </a:solidFill>
              </a:rPr>
              <a:t>muitos</a:t>
            </a:r>
            <a:r>
              <a:rPr lang="en">
                <a:solidFill>
                  <a:schemeClr val="dk1"/>
                </a:solidFill>
              </a:rPr>
              <a:t> sites ainda não usam o srcset.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[1](</a:t>
            </a:r>
            <a:r>
              <a:rPr lang="en" u="sng">
                <a:solidFill>
                  <a:srgbClr val="0097A7"/>
                </a:solidFill>
                <a:hlinkClick r:id="rId2"/>
              </a:rPr>
              <a:t>https://www.w3.org/TR/2013/WD-html-srcset-20130228/</a:t>
            </a:r>
            <a:r>
              <a:rPr lang="en">
                <a:solidFill>
                  <a:schemeClr val="dk1"/>
                </a:solidFill>
              </a:rPr>
              <a:t>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[2](</a:t>
            </a:r>
            <a:r>
              <a:rPr lang="en" u="sng">
                <a:solidFill>
                  <a:srgbClr val="0097A7"/>
                </a:solidFill>
                <a:hlinkClick r:id="rId3"/>
              </a:rPr>
              <a:t>https://www.smashingmagazine.com/2013/08/webkit-implements-srcset-and-why-its-a-good-thing/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55b4726f45_2_7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5b4726f45_2_7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que eu mostrei aqui é bem simples e talvez todo mundo já saiba, então como me pediram pra falar por 25 minutos pra essa apresentação, vou compartilhar com vocês algumas coisas que esse assunto me fez pensar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55b4726f45_2_7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5b4726f45_2_7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começo da apresentação eu falei um pouco sobre web bloat, e é sobre isso que eu queria continuar falando.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55b4726f45_2_7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5b4726f45_2_7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Acho que a gente pode contextualizar o web bloat num fenômeno mais amplo no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Praticamente </a:t>
            </a:r>
            <a:r>
              <a:rPr b="1" lang="en">
                <a:solidFill>
                  <a:schemeClr val="dk1"/>
                </a:solidFill>
              </a:rPr>
              <a:t>todo software </a:t>
            </a:r>
            <a:r>
              <a:rPr lang="en">
                <a:solidFill>
                  <a:schemeClr val="dk1"/>
                </a:solidFill>
              </a:rPr>
              <a:t>ficou mais "pesado" de alguma forma com o tempo.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Um editor de texto mais antigo como o Vim pode consumir 8MB, enquanto um Sublime da vida consome 300MB fácil (e o Atom então…)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Dá pra fazer a mesma observação pra qualquer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55b4726f45_2_7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5b4726f45_2_8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Esse aumento nas exigências do software em geral é OK porque está "coberto" pela Lei de Moore: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hardware em geral melhora muito rapidamente, então não notamos piora na performance dos softwares que usamos, pelo contrário.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55b4726f45_2_8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5b4726f45_2_8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 é óbvio que parte dessa complexidade adicional se deu porque o software ficou melhor mesmo: mais features, interface gráfica mais avançada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Então nem tudo é bloat</a:t>
            </a:r>
            <a:r>
              <a:rPr lang="en">
                <a:solidFill>
                  <a:schemeClr val="dk1"/>
                </a:solidFill>
              </a:rPr>
              <a:t>, as vezes o software só evoluiu mesmo e precisou de mais recursos.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Bloat é justamente o que não se encaixa nisso</a:t>
            </a:r>
            <a:r>
              <a:rPr lang="en">
                <a:solidFill>
                  <a:schemeClr val="dk1"/>
                </a:solidFill>
              </a:rPr>
              <a:t>: peso em excesso que não acrescenta ao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55b4726f45_2_8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5b4726f45_2_8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 uma forma geral dá pra dizer que o software se comporta como um gás: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Um gás tende a ocupar todo o espaço em que você o coloca, e o software (a indústria como um todo) tende a ocupar todo o hardware que você der pra ele.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55b4726f45_2_8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b4726f45_2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55b4726f45_2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5b4726f45_2_8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Seguindo vagamente a lei de Moore, o hardware melhora com o tempo.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Também no slide anterior mostrei a idéia simplificada de que o software sempre ocupa o hardware todo.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Então vamos montar esse gráfico aí e imaginar que conforme essa linha azul da capacidade do hardware sobe, o "peso" do software sobe de acordo.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55b4726f45_2_8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55b4726f45_2_8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 eu acho que de forma geral a utilidade do software também tem aumentado muito: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 algumas épocas mais rapidamente, em outras menos, mas de forma geral o software tem também ficado mais útil conforme o tempo,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acompanhando e fazendo bom uso da melhoria do hardware.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Dá pra pensar em vários softwares muito complexos e extremamente úteis que só se tornaram possíveis porque o hardware e outros softwares melhoraram: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desde desdobramentos de proteínas até drones e carros autônomos,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até coisas mais cotidianas como SOs melhores e com melhor usabilidade.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55b4726f45_2_8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5b4726f45_2_8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Só que eu acho que isso não está mais acontecendo pro nosso mundo, o mundo web (ou pelo menos parte dele).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que eu vejo é que a complexidade das páginas continua aumentando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vezes até mais do que a capacidade do hardware, se a gente levar em conta por exemplo os dispositivos mobile,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mas a utilidade não cresceu de acordo.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55b4726f45_2_8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55b4726f45_2_8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 exemplo, pense numa página de notícias que você acessa e que alguns anos atrás tinha 200KB, e hoje tem 2MB.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Será que ela é 10 vezes mais útil ou 10 vezes melhor pra você?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Provavelmente não, porque você só quer ler a notícia.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55b4726f45_2_8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b4726f45_2_8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 um artigo do Medium, que tem facilmente mais de 100 requisições e 1MB de tamanho, mesmo que ele tenha só um parágrafo.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Será que você precisa de 1 milhão de bytes pra ler um artigo com alguns milhares de bytes de conteúdo?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55b4726f45_2_8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5b4726f45_2_8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Onde eu quero chegar é que existe hoje uma distância entre a complexidade das páginas e o valor que elas entregam pra você.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 eu acho que essa distância não precisa existir, ou pelo menos podia ser menor.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Além de desnecessária, essa distância é um desperdício: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Desperdício de tempo dos desenvolvedores que implementaram soluções desnecessariamente complexas;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Desperdício de recursos computacionais.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gente tende a desprezar um pouco os recursos computacionais que temos, só porque hoje eles são geralmente muito abundantes.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Mas é justamente essa disponibilidade e o uso irresponsável desses recursos que permitem que fenômenos bizarros como os Malwares mineradores de cirptomoedas em javascript existam.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gente tá tão acostumado a um site simples consumir recursos absurdos, que um malware extremamente complexo passa totalmente despercebido.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Reflitam sobre o que poderia ser feito com esses recursos se eles fossem utilizados para algo benéfico para a sociedade.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55b4726f45_2_8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5b4726f45_2_8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Outra coisa que é importante a gente lembrar é que o hardware desktop e o hardware mobile tem capacidades diferentes.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Desde que o mobile começou a se popularizar,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gente precisa pensar bem se o site ou webapp que estamos desenvolvendo vai ser acessado ou não por dispositivos mobile.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Quem nunca tentou usar um site no celular e desistiu</a:t>
            </a:r>
            <a:r>
              <a:rPr lang="en">
                <a:solidFill>
                  <a:schemeClr val="dk1"/>
                </a:solidFill>
              </a:rPr>
              <a:t> porque era lento demais, mesmo ele tendo uma versão responsiva,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 teve que ir pro computador pra conseguir usá-lo?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Esses casos desagradáveis se encontram nessa área cinza aí do gráfico.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55b4726f45_2_8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5b4726f45_2_8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Nessa parte a gente vai mergulhar um pouco no submundo dos clickbaits, que são uma parte importante do web bloat.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55b4726f45_2_8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5b4726f45_2_8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Lá no escritório a gente brinca que essas redes de clickbaits tem alguma coisa contra vovós, porque elas sempre são presas ou quase presas.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55b4726f45_2_8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5b4726f45_2_8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Esses ads mais bizarros geralmente são feitos pelo que se chama de "redes de arbitragem de ads" (??) como o Taboola, que aparentemente são gigantes...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Aí ele fala que "Taboola é a maior plataforma de descoberta de conteúdo do mundo. Nós ajudamos publishers a aumentar o engajamento e monetizar seus espaços online enquanto permitimos a marqueteiros alcançarem audiências altamente engajadas de maneira escalável e com bom custo-benefício"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Mas eu pessoalmente acho que eles deviam mudar isso pra "perseguimos a vovó que choca dermatologistas".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55b4726f45_2_8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5b4726f45_2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que é web bloat?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Web bloat é o termo usado pra descrever o aumento constante do tamanho das páginas web nos últimos anos.</a:t>
            </a:r>
            <a:endParaRPr/>
          </a:p>
        </p:txBody>
      </p:sp>
      <p:sp>
        <p:nvSpPr>
          <p:cNvPr id="307" name="Google Shape;307;g55b4726f45_2_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5b4726f45_2_9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Então eu resolvi criar um programinha pra testar minha teoria da perseguição das vovós. Ele tá aí nesse endereço pra quem quiser usar.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55b4726f45_2_9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5b4726f45_2_9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Conversando com amigos sobre clickbait, todos concordaram que sites de notícias são os piores casos de clickbait.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Então esse programinha checa uns 10 sites de jornais grandes do Brasil usando o Selenium com user-agent mobile (porque as vezes o clickbait só aparece pra mobile).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Ele acessa a página, dá um scroll até o fim da página porque geralmente o clickbait só carrega quando ele entra no viewport,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Depois dá 1 segundo pra evitar throttling e ter tempo de carregar o clickbait,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 aí faz uma contagem de quantos termos de clickbait a página tem.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programa repete isso 20 vezes pra cada site, porque geralmente esses clickbaits são aleatórios a cada refresh.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final a gente gera um relatório CSV e plotamos gráficos com gnuplot.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55b4726f45_2_9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5b4726f45_2_9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Esse match que falei usa uma lista compilada manualmente de termos bizarros de clickbait, tanto "normais" quanto relacionados a vovós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55b4726f45_2_9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5b4726f45_2_9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Esse é o relatório do programa. Dá pra notar algumas coisas interessantes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 jornal com mais clickbait de longe foi esse "O Dia", com uma média de 10 clickbaits por página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Só 3 dos 11 jornais tinham alguma coisa relacionado a vovós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55b4726f45_2_9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5b4726f45_2_9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Olhando em detalhes esses 3 jornais que tiveram clickbait da vovó, deu pra ver que a proporção é realmente alta: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Uns 20, 22% de todo o clickbait dessas páginas foi relacionado a vovó sendo presa, quase presa ou humilhando dermatologistas.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55b4726f45_2_9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5b4726f45_2_9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Eu não sei vocês, mas eu achei essa proporção bem alta.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Pelo menos em parte eu estava certo sobre a perseguição a vovós.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55b4726f45_2_9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5b4726f45_2_9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Cuidado com hype-driven development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	</a:t>
            </a:r>
            <a:r>
              <a:rPr lang="en">
                <a:solidFill>
                  <a:schemeClr val="dk1"/>
                </a:solidFill>
              </a:rPr>
              <a:t>Muita coisa acaba virando moda no mundo web e a gente acaba seguindo cegamente,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mesmo que essa coisa não acrescente ao projeto e torne o site mais lento ou difícil de usar.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Dá pra pensar em frameworks javascript, conceitos como SPA…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Otimize para todos os clientes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	</a:t>
            </a:r>
            <a:r>
              <a:rPr lang="en">
                <a:solidFill>
                  <a:schemeClr val="dk1"/>
                </a:solidFill>
              </a:rPr>
              <a:t>Óbvio, primeiro você otimiza pra demografia mais importante pro site, mas depois não deixe 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otimizar pra todos seus clientes, caso seja possível.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Use srcset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Reflita se você precisa mesmo de tantos assets (scripts, css, fontes…)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---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Então é isso, o web bloat e o estado geral da web é um assunto bem interessante pra gente refletir, vou deixar no slide seguinte alguns links muito interessantes pra quem quiser olhar depois.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55b4726f45_2_9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5b4726f45_2_9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55b4726f45_2_9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5b4726f45_2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 você pesquisar no Google, vai ver que "web bloat" retorna uns 3 mil resultados, a maioria de blog posts sobre o assunto.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post citado aí embaixo, a autora fez um estudo do tamanho médio dos sites a cada ano segundo o Webarchive.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média passou de 900k em 2011 pra 3MB em 2017. Ou seja, mais que triplicou em seis anos.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Esses números variam muito conforme o estudo feito, mas a tendência de aumento do tamanho é muito clara em todos eles.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Uma coisa que a gente tem que se perguntar é de onde está vindo esse tamanho todo.</a:t>
            </a:r>
            <a:endParaRPr/>
          </a:p>
        </p:txBody>
      </p:sp>
      <p:sp>
        <p:nvSpPr>
          <p:cNvPr id="314" name="Google Shape;314;g55b4726f45_2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5b4726f45_2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Parte desse problema está ligado a decisões "executivas" de incluir vários tipos de software,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inclusive </a:t>
            </a:r>
            <a:r>
              <a:rPr lang="en" sz="1200">
                <a:solidFill>
                  <a:schemeClr val="dk1"/>
                </a:solidFill>
              </a:rPr>
              <a:t>à</a:t>
            </a:r>
            <a:r>
              <a:rPr lang="en" sz="1200">
                <a:solidFill>
                  <a:schemeClr val="dk1"/>
                </a:solidFill>
              </a:rPr>
              <a:t>s vezes eticamente duvidosos (como trackers, pixels e ads que "trocam" informações entre si sem consentimento do usuário).</a:t>
            </a:r>
            <a:endParaRPr/>
          </a:p>
        </p:txBody>
      </p:sp>
      <p:sp>
        <p:nvSpPr>
          <p:cNvPr id="330" name="Google Shape;330;g55b4726f45_2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5b4726f45_2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Outra parte importante é o </a:t>
            </a:r>
            <a:r>
              <a:rPr b="1" lang="en" sz="1200" u="sng">
                <a:solidFill>
                  <a:schemeClr val="dk1"/>
                </a:solidFill>
              </a:rPr>
              <a:t>aumento da quantidade e complexidade dos ads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Essa figura mostra o </a:t>
            </a:r>
            <a:r>
              <a:rPr b="1" lang="en" sz="1200" u="sng">
                <a:solidFill>
                  <a:schemeClr val="dk1"/>
                </a:solidFill>
              </a:rPr>
              <a:t>crescimento </a:t>
            </a:r>
            <a:r>
              <a:rPr lang="en" sz="1200">
                <a:solidFill>
                  <a:schemeClr val="dk1"/>
                </a:solidFill>
              </a:rPr>
              <a:t>explosivo do número de empresas de </a:t>
            </a:r>
            <a:r>
              <a:rPr b="1" lang="en" sz="1200" u="sng">
                <a:solidFill>
                  <a:schemeClr val="dk1"/>
                </a:solidFill>
              </a:rPr>
              <a:t>adtech </a:t>
            </a:r>
            <a:r>
              <a:rPr lang="en" sz="1200">
                <a:solidFill>
                  <a:schemeClr val="dk1"/>
                </a:solidFill>
              </a:rPr>
              <a:t>nos últimos anos.</a:t>
            </a:r>
            <a:endParaRPr/>
          </a:p>
        </p:txBody>
      </p:sp>
      <p:sp>
        <p:nvSpPr>
          <p:cNvPr id="339" name="Google Shape;339;g55b4726f45_2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5b4726f45_2_3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Nisso entram também os famigerados </a:t>
            </a:r>
            <a:r>
              <a:rPr b="1" lang="en" u="sng">
                <a:solidFill>
                  <a:schemeClr val="dk1"/>
                </a:solidFill>
              </a:rPr>
              <a:t>clickbaits</a:t>
            </a:r>
            <a:r>
              <a:rPr lang="en">
                <a:solidFill>
                  <a:schemeClr val="dk1"/>
                </a:solidFill>
              </a:rPr>
              <a:t>, mas vou falar mais disso lá pro final da apresentação.</a:t>
            </a:r>
            <a:endParaRPr/>
          </a:p>
        </p:txBody>
      </p:sp>
      <p:sp>
        <p:nvSpPr>
          <p:cNvPr id="370" name="Google Shape;370;g55b4726f45_2_3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Highlight — Black Positive" type="tx">
  <p:cSld name="TITLE_AND_BODY">
    <p:bg>
      <p:bgPr>
        <a:solidFill>
          <a:srgbClr val="1C1C1C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E357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930908"/>
            <a:ext cx="96982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  <a:defRPr sz="5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  <a:defRPr sz="9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Default — Guava">
  <p:cSld name="BKG Default — Guav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  <a:defRPr sz="5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  <a:defRPr sz="9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E357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930908"/>
            <a:ext cx="96982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Filled – Black">
  <p:cSld name="BKG Filled – Blac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276875" y="278276"/>
            <a:ext cx="8590251" cy="458152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2F2F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"/>
              <a:buFont typeface="Arial"/>
              <a:buNone/>
              <a:defRPr sz="5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Arial"/>
              <a:buNone/>
              <a:defRPr sz="9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1C1C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84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Highlight — Gray Positive">
  <p:cSld name="BKG Highlight — Gray Positive">
    <p:bg>
      <p:bgPr>
        <a:solidFill>
          <a:srgbClr val="F2F2F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"/>
              <a:buFont typeface="Arial"/>
              <a:buNone/>
              <a:defRPr sz="5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Arial"/>
              <a:buNone/>
              <a:defRPr sz="9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1C1C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80" name="Google Shape;8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84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a">
  <p:cSld name="Capa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 BKG.png" id="86" name="Google Shape;8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381748" y="863947"/>
            <a:ext cx="5518547" cy="1741289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81748" y="2671111"/>
            <a:ext cx="5518547" cy="16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latin typeface="Arial"/>
                <a:ea typeface="Arial"/>
                <a:cs typeface="Arial"/>
                <a:sym typeface="Arial"/>
              </a:defRPr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870" y="389397"/>
            <a:ext cx="1509713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0" name="Google Shape;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8036" y="4334999"/>
            <a:ext cx="52388" cy="42386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s">
  <p:cSld name="Header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/>
        </p:nvSpPr>
        <p:spPr>
          <a:xfrm>
            <a:off x="381748" y="818988"/>
            <a:ext cx="3572284" cy="1741289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an H1</a:t>
            </a:r>
            <a:endParaRPr sz="500"/>
          </a:p>
        </p:txBody>
      </p:sp>
      <p:sp>
        <p:nvSpPr>
          <p:cNvPr id="94" name="Google Shape;94;p20"/>
          <p:cNvSpPr txBox="1"/>
          <p:nvPr/>
        </p:nvSpPr>
        <p:spPr>
          <a:xfrm>
            <a:off x="381748" y="2626152"/>
            <a:ext cx="3572284" cy="16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Default subhead to be used with H1</a:t>
            </a:r>
            <a:endParaRPr sz="500"/>
          </a:p>
        </p:txBody>
      </p:sp>
      <p:sp>
        <p:nvSpPr>
          <p:cNvPr id="95" name="Google Shape;95;p20"/>
          <p:cNvSpPr txBox="1"/>
          <p:nvPr/>
        </p:nvSpPr>
        <p:spPr>
          <a:xfrm>
            <a:off x="4974918" y="818988"/>
            <a:ext cx="3572285" cy="1741289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an H1</a:t>
            </a:r>
            <a:endParaRPr sz="500"/>
          </a:p>
        </p:txBody>
      </p:sp>
      <p:sp>
        <p:nvSpPr>
          <p:cNvPr id="96" name="Google Shape;96;p20"/>
          <p:cNvSpPr txBox="1"/>
          <p:nvPr/>
        </p:nvSpPr>
        <p:spPr>
          <a:xfrm>
            <a:off x="4974918" y="2626152"/>
            <a:ext cx="3572285" cy="16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fancy subhead to be used with or without H1</a:t>
            </a:r>
            <a:endParaRPr sz="500"/>
          </a:p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Style">
  <p:cSld name="Text Sty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309098" y="1345771"/>
            <a:ext cx="2525805" cy="79795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sz="22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3309098" y="2228782"/>
            <a:ext cx="2525805" cy="14385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3" type="body"/>
          </p:nvPr>
        </p:nvSpPr>
        <p:spPr>
          <a:xfrm>
            <a:off x="3309098" y="1620258"/>
            <a:ext cx="2525805" cy="13334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cap="none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Style copiar">
  <p:cSld name="Text Style copia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3309098" y="2238972"/>
            <a:ext cx="2525805" cy="1568946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73050" lvl="0" marL="4572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  <a:defRPr i="1" sz="900"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  <a:defRPr i="1" sz="900">
                <a:latin typeface="Arial"/>
                <a:ea typeface="Arial"/>
                <a:cs typeface="Arial"/>
                <a:sym typeface="Arial"/>
              </a:defRPr>
            </a:lvl2pPr>
            <a:lvl3pPr indent="-2730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  <a:defRPr i="1" sz="900">
                <a:latin typeface="Arial"/>
                <a:ea typeface="Arial"/>
                <a:cs typeface="Arial"/>
                <a:sym typeface="Arial"/>
              </a:defRPr>
            </a:lvl3pPr>
            <a:lvl4pPr indent="-2730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  <a:defRPr i="1" sz="900"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  <a:defRPr i="1" sz="900">
                <a:latin typeface="Arial"/>
                <a:ea typeface="Arial"/>
                <a:cs typeface="Arial"/>
                <a:sym typeface="Arial"/>
              </a:defRPr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2" type="body"/>
          </p:nvPr>
        </p:nvSpPr>
        <p:spPr>
          <a:xfrm>
            <a:off x="3309098" y="1620258"/>
            <a:ext cx="2525805" cy="133348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cap="none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3" type="body"/>
          </p:nvPr>
        </p:nvSpPr>
        <p:spPr>
          <a:xfrm>
            <a:off x="3309098" y="1345771"/>
            <a:ext cx="2525805" cy="79795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sz="22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Style copiar 1">
  <p:cSld name="Text Style copiar 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309098" y="2523675"/>
            <a:ext cx="2525805" cy="395137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cap="none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2" type="body"/>
          </p:nvPr>
        </p:nvSpPr>
        <p:spPr>
          <a:xfrm>
            <a:off x="3309098" y="3014063"/>
            <a:ext cx="2525805" cy="518676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s">
  <p:cSld name="Quote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/>
        </p:nvSpPr>
        <p:spPr>
          <a:xfrm>
            <a:off x="2096776" y="3973537"/>
            <a:ext cx="4950447" cy="14882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LAILSON BANDEIRA — GUAVA’S CEO</a:t>
            </a:r>
            <a:endParaRPr sz="500"/>
          </a:p>
        </p:txBody>
      </p:sp>
      <p:sp>
        <p:nvSpPr>
          <p:cNvPr id="114" name="Google Shape;114;p24"/>
          <p:cNvSpPr txBox="1"/>
          <p:nvPr/>
        </p:nvSpPr>
        <p:spPr>
          <a:xfrm>
            <a:off x="1812726" y="3437518"/>
            <a:ext cx="5518547" cy="361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Digite uma citação aqui.</a:t>
            </a:r>
            <a:endParaRPr sz="500"/>
          </a:p>
        </p:txBody>
      </p:sp>
      <p:sp>
        <p:nvSpPr>
          <p:cNvPr id="115" name="Google Shape;115;p24"/>
          <p:cNvSpPr txBox="1"/>
          <p:nvPr/>
        </p:nvSpPr>
        <p:spPr>
          <a:xfrm>
            <a:off x="1812726" y="1361058"/>
            <a:ext cx="5518547" cy="434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Digite uma citação aqui.</a:t>
            </a:r>
            <a:endParaRPr sz="500"/>
          </a:p>
        </p:txBody>
      </p:sp>
      <p:pic>
        <p:nvPicPr>
          <p:cNvPr descr="Image" id="116" name="Google Shape;11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74369" y="3177724"/>
            <a:ext cx="195263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/>
        </p:nvSpPr>
        <p:spPr>
          <a:xfrm>
            <a:off x="2096776" y="2192710"/>
            <a:ext cx="4950447" cy="14882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LAILSON BANDEIRA — GUAVA’S CEO</a:t>
            </a:r>
            <a:endParaRPr sz="500"/>
          </a:p>
        </p:txBody>
      </p:sp>
      <p:pic>
        <p:nvPicPr>
          <p:cNvPr descr="Image" id="118" name="Google Shape;11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74369" y="1021135"/>
            <a:ext cx="195263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 Default — Black">
  <p:cSld name="BKG  Default — Blac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"/>
              <a:buFont typeface="Arial"/>
              <a:buNone/>
              <a:defRPr sz="5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Arial"/>
              <a:buNone/>
              <a:defRPr sz="9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3" name="Google Shape;123;p25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1C1C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24" name="Google Shape;12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5" name="Google Shape;1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84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Default — Gray">
  <p:cSld name="BKG Default — Gra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6B6"/>
              </a:buClr>
              <a:buSzPts val="500"/>
              <a:buFont typeface="Arial"/>
              <a:buNone/>
              <a:defRPr sz="500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6B6"/>
              </a:buClr>
              <a:buSzPts val="900"/>
              <a:buFont typeface="Arial"/>
              <a:buNone/>
              <a:defRPr sz="900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30" name="Google Shape;130;p26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6B6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B6B6B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31" name="Google Shape;13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26"/>
          <p:cNvPicPr preferRelativeResize="0"/>
          <p:nvPr/>
        </p:nvPicPr>
        <p:blipFill rotWithShape="1">
          <a:blip r:embed="rId3">
            <a:alphaModFix amt="60250"/>
          </a:blip>
          <a:srcRect b="0" l="0" r="0" t="0"/>
          <a:stretch/>
        </p:blipFill>
        <p:spPr>
          <a:xfrm>
            <a:off x="802805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Framed – Guava">
  <p:cSld name="BKG Framed – Guava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B4B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D84B4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37" name="Google Shape;1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930908"/>
            <a:ext cx="96982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/>
          <p:nvPr/>
        </p:nvSpPr>
        <p:spPr>
          <a:xfrm>
            <a:off x="281637" y="278276"/>
            <a:ext cx="8590251" cy="4581525"/>
          </a:xfrm>
          <a:prstGeom prst="rect">
            <a:avLst/>
          </a:prstGeom>
          <a:noFill/>
          <a:ln cap="flat" cmpd="sng" w="25400">
            <a:solidFill>
              <a:srgbClr val="E3575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  <a:defRPr sz="5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  <a:defRPr sz="9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Framed – Black">
  <p:cSld name="BKG Framed – Blac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/>
        </p:nvSpPr>
        <p:spPr>
          <a:xfrm>
            <a:off x="281637" y="278276"/>
            <a:ext cx="8590251" cy="4581525"/>
          </a:xfrm>
          <a:prstGeom prst="rect">
            <a:avLst/>
          </a:prstGeom>
          <a:noFill/>
          <a:ln cap="flat" cmpd="sng" w="25400">
            <a:solidFill>
              <a:srgbClr val="1C1C1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"/>
              <a:buFont typeface="Arial"/>
              <a:buNone/>
              <a:defRPr sz="5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Arial"/>
              <a:buNone/>
              <a:defRPr sz="9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46" name="Google Shape;146;p28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1C1C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47" name="Google Shape;14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84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Framed – Gray">
  <p:cSld name="BKG Framed – Gra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/>
          <p:nvPr/>
        </p:nvSpPr>
        <p:spPr>
          <a:xfrm>
            <a:off x="281637" y="278276"/>
            <a:ext cx="8590251" cy="4581525"/>
          </a:xfrm>
          <a:prstGeom prst="rect">
            <a:avLst/>
          </a:prstGeom>
          <a:noFill/>
          <a:ln cap="flat" cmpd="sng" w="25400">
            <a:solidFill>
              <a:srgbClr val="B6B6B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6B6"/>
              </a:buClr>
              <a:buSzPts val="500"/>
              <a:buFont typeface="Arial"/>
              <a:buNone/>
              <a:defRPr sz="500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6B6"/>
              </a:buClr>
              <a:buSzPts val="900"/>
              <a:buFont typeface="Arial"/>
              <a:buNone/>
              <a:defRPr sz="900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54" name="Google Shape;154;p29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6B6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B6B6B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55" name="Google Shape;155;p29"/>
          <p:cNvPicPr preferRelativeResize="0"/>
          <p:nvPr/>
        </p:nvPicPr>
        <p:blipFill rotWithShape="1">
          <a:blip r:embed="rId2">
            <a:alphaModFix amt="60250"/>
          </a:blip>
          <a:srcRect b="0" l="0" r="0" t="0"/>
          <a:stretch/>
        </p:blipFill>
        <p:spPr>
          <a:xfrm>
            <a:off x="802805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Filled – Guava">
  <p:cSld name="BKG Filled – Guava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59" name="Google Shape;15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E357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930908"/>
            <a:ext cx="96982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  <a:defRPr sz="5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  <a:defRPr sz="9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64" name="Google Shape;164;p30"/>
          <p:cNvSpPr/>
          <p:nvPr/>
        </p:nvSpPr>
        <p:spPr>
          <a:xfrm>
            <a:off x="276875" y="278276"/>
            <a:ext cx="8590251" cy="458152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2F2F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" name="Google Shape;165;p30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Filled – Gray">
  <p:cSld name="BKG Filled – Gra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/>
          <p:nvPr/>
        </p:nvSpPr>
        <p:spPr>
          <a:xfrm>
            <a:off x="276875" y="278276"/>
            <a:ext cx="8590251" cy="458152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2F2F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6B6"/>
              </a:buClr>
              <a:buSzPts val="500"/>
              <a:buFont typeface="Arial"/>
              <a:buNone/>
              <a:defRPr sz="500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6B6"/>
              </a:buClr>
              <a:buSzPts val="900"/>
              <a:buFont typeface="Arial"/>
              <a:buNone/>
              <a:defRPr sz="900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70" name="Google Shape;170;p31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B6B6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B6B6B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71" name="Google Shape;171;p31"/>
          <p:cNvPicPr preferRelativeResize="0"/>
          <p:nvPr/>
        </p:nvPicPr>
        <p:blipFill rotWithShape="1">
          <a:blip r:embed="rId2">
            <a:alphaModFix amt="60250"/>
          </a:blip>
          <a:srcRect b="0" l="0" r="0" t="0"/>
          <a:stretch/>
        </p:blipFill>
        <p:spPr>
          <a:xfrm>
            <a:off x="802805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2" name="Google Shape;1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Highlight — Guava Negative">
  <p:cSld name="BKG Highlight — Guava Negative">
    <p:bg>
      <p:bgPr>
        <a:solidFill>
          <a:srgbClr val="E3575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500"/>
              <a:buFont typeface="Arial"/>
              <a:buNone/>
              <a:defRPr sz="500" cap="none">
                <a:solidFill>
                  <a:srgbClr val="FBF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900"/>
              <a:buFont typeface="Arial"/>
              <a:buNone/>
              <a:defRPr sz="900" cap="none">
                <a:solidFill>
                  <a:srgbClr val="FBF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77" name="Google Shape;177;p32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FBFC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805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Highlight — Guava Positive">
  <p:cSld name="BKG Highlight — Guava Positive">
    <p:bg>
      <p:bgPr>
        <a:solidFill>
          <a:srgbClr val="E35754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"/>
              <a:buFont typeface="Arial"/>
              <a:buNone/>
              <a:defRPr sz="5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Arial"/>
              <a:buNone/>
              <a:defRPr sz="9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84" name="Google Shape;184;p33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1C1C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85" name="Google Shape;18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6" name="Google Shape;1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84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Highlight — Black Negative">
  <p:cSld name="BKG Highlight — Black Negative">
    <p:bg>
      <p:bgPr>
        <a:solidFill>
          <a:srgbClr val="1C1C1C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500"/>
              <a:buFont typeface="Arial"/>
              <a:buNone/>
              <a:defRPr sz="500" cap="none">
                <a:solidFill>
                  <a:srgbClr val="FBF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900"/>
              <a:buFont typeface="Arial"/>
              <a:buNone/>
              <a:defRPr sz="900" cap="none">
                <a:solidFill>
                  <a:srgbClr val="FBF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91" name="Google Shape;191;p34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FBFC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92" name="Google Shape;19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805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Highlight — Green Positive">
  <p:cSld name="BKG Highlight — Green Positive">
    <p:bg>
      <p:bgPr>
        <a:solidFill>
          <a:srgbClr val="C8D459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"/>
              <a:buFont typeface="Arial"/>
              <a:buNone/>
              <a:defRPr sz="5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Arial"/>
              <a:buNone/>
              <a:defRPr sz="9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98" name="Google Shape;198;p35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1C1C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199" name="Google Shape;19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0" name="Google Shape;2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84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Highlight — Yellow Positive">
  <p:cSld name="BKG Highlight — Yellow Positive">
    <p:bg>
      <p:bgPr>
        <a:solidFill>
          <a:srgbClr val="EDD84C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500"/>
              <a:buFont typeface="Arial"/>
              <a:buNone/>
              <a:defRPr sz="5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04" name="Google Shape;204;p36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Arial"/>
              <a:buNone/>
              <a:defRPr sz="9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05" name="Google Shape;205;p36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1C1C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206" name="Google Shape;20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7" name="Google Shape;2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849" y="4930908"/>
            <a:ext cx="100013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KG Highlight — Gray Negative">
  <p:cSld name="BKG Highlight — Gray Negative">
    <p:bg>
      <p:bgPr>
        <a:solidFill>
          <a:srgbClr val="F2F2F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0" name="Google Shape;2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673" y="101284"/>
            <a:ext cx="1809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E357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212" name="Google Shape;2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930908"/>
            <a:ext cx="96982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  <a:defRPr sz="5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  <a:defRPr sz="9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Cover — Guava Negative">
  <p:cSld name="Section Cover — Guava Negativ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/>
          <p:nvPr/>
        </p:nvSpPr>
        <p:spPr>
          <a:xfrm>
            <a:off x="276875" y="278276"/>
            <a:ext cx="8590251" cy="4581525"/>
          </a:xfrm>
          <a:prstGeom prst="rect">
            <a:avLst/>
          </a:prstGeom>
          <a:solidFill>
            <a:srgbClr val="F6494D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494D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6494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218" name="Google Shape;21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81" y="674818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810164" y="814997"/>
            <a:ext cx="952500" cy="957894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1400"/>
              <a:buFont typeface="Arial"/>
              <a:buNone/>
              <a:defRPr sz="1400" cap="none">
                <a:solidFill>
                  <a:srgbClr val="FBF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Cover — Guava Positive">
  <p:cSld name="Section Cover — Guava Positiv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381558" y="381474"/>
            <a:ext cx="8380883" cy="43805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810164" y="814997"/>
            <a:ext cx="952500" cy="957894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Arial"/>
              <a:buNone/>
              <a:defRPr sz="14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24" name="Google Shape;2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81" y="674818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Cover — Yellow Negative">
  <p:cSld name="Section Cover — Yellow Negativ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/>
          <p:nvPr/>
        </p:nvSpPr>
        <p:spPr>
          <a:xfrm>
            <a:off x="381558" y="381474"/>
            <a:ext cx="8380883" cy="43805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228" name="Google Shape;2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81" y="674818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810164" y="814997"/>
            <a:ext cx="952500" cy="957894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1400"/>
              <a:buFont typeface="Arial"/>
              <a:buNone/>
              <a:defRPr sz="1400" cap="none">
                <a:solidFill>
                  <a:srgbClr val="FBF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30" name="Google Shape;230;p40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Cover — Yellow Positive">
  <p:cSld name="Section Cover — Yellow Positive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/>
          <p:nvPr/>
        </p:nvSpPr>
        <p:spPr>
          <a:xfrm>
            <a:off x="381558" y="381474"/>
            <a:ext cx="8380883" cy="43805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810164" y="814997"/>
            <a:ext cx="952500" cy="957894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Arial"/>
              <a:buNone/>
              <a:defRPr sz="14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34" name="Google Shape;2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81" y="674818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Cover — Green Negative">
  <p:cSld name="Section Cover — Green Negativ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/>
          <p:nvPr/>
        </p:nvSpPr>
        <p:spPr>
          <a:xfrm>
            <a:off x="381558" y="381474"/>
            <a:ext cx="8380883" cy="43805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238" name="Google Shape;2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81" y="674818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810164" y="814997"/>
            <a:ext cx="952500" cy="957894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1400"/>
              <a:buFont typeface="Arial"/>
              <a:buNone/>
              <a:defRPr sz="1400" cap="none">
                <a:solidFill>
                  <a:srgbClr val="FBF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40" name="Google Shape;240;p42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Cover — Green Positive">
  <p:cSld name="Section Cover — Green Positive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/>
          <p:nvPr/>
        </p:nvSpPr>
        <p:spPr>
          <a:xfrm>
            <a:off x="381558" y="381474"/>
            <a:ext cx="8380883" cy="43805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810164" y="814997"/>
            <a:ext cx="952500" cy="957894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Arial"/>
              <a:buNone/>
              <a:defRPr sz="1400" cap="non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44" name="Google Shape;2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81" y="674818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3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Cover — Black Negative">
  <p:cSld name="Section Cover — Black Negativ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/>
          <p:nvPr/>
        </p:nvSpPr>
        <p:spPr>
          <a:xfrm>
            <a:off x="276875" y="278276"/>
            <a:ext cx="8590251" cy="4581525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494D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6494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248" name="Google Shape;24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81" y="674818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4"/>
          <p:cNvSpPr txBox="1"/>
          <p:nvPr>
            <p:ph idx="1" type="body"/>
          </p:nvPr>
        </p:nvSpPr>
        <p:spPr>
          <a:xfrm>
            <a:off x="810164" y="814997"/>
            <a:ext cx="952500" cy="957894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1400"/>
              <a:buFont typeface="Arial"/>
              <a:buNone/>
              <a:defRPr sz="1400" cap="none">
                <a:solidFill>
                  <a:srgbClr val="FBF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Cover — Black Positive">
  <p:cSld name="Section Cover — Black Positiv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/>
          <p:nvPr/>
        </p:nvSpPr>
        <p:spPr>
          <a:xfrm>
            <a:off x="381558" y="381474"/>
            <a:ext cx="8380883" cy="43805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3" name="Google Shape;253;p45"/>
          <p:cNvSpPr txBox="1"/>
          <p:nvPr>
            <p:ph idx="1" type="body"/>
          </p:nvPr>
        </p:nvSpPr>
        <p:spPr>
          <a:xfrm>
            <a:off x="810164" y="814997"/>
            <a:ext cx="952500" cy="957894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/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1400"/>
              <a:buFont typeface="Arial"/>
              <a:buNone/>
              <a:defRPr sz="1400" cap="none">
                <a:solidFill>
                  <a:srgbClr val="E357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54" name="Google Shape;2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81" y="674818"/>
            <a:ext cx="12382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 Cover">
  <p:cSld name="Back Cover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7" name="Google Shape;25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61" y="4914218"/>
            <a:ext cx="471488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6"/>
          <p:cNvSpPr txBox="1"/>
          <p:nvPr/>
        </p:nvSpPr>
        <p:spPr>
          <a:xfrm>
            <a:off x="4331017" y="2402086"/>
            <a:ext cx="481965" cy="339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9" name="Google Shape;259;p46"/>
          <p:cNvSpPr/>
          <p:nvPr/>
        </p:nvSpPr>
        <p:spPr>
          <a:xfrm>
            <a:off x="0" y="0"/>
            <a:ext cx="9144000" cy="47599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46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B4B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D84B4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261" name="Google Shape;26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9575" y="4930908"/>
            <a:ext cx="96982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 Cover – Black">
  <p:cSld name="Back Cover – Black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4" name="Google Shape;26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61" y="4914218"/>
            <a:ext cx="471488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7"/>
          <p:cNvSpPr txBox="1"/>
          <p:nvPr/>
        </p:nvSpPr>
        <p:spPr>
          <a:xfrm>
            <a:off x="4331017" y="2402086"/>
            <a:ext cx="481965" cy="339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47"/>
          <p:cNvSpPr/>
          <p:nvPr/>
        </p:nvSpPr>
        <p:spPr>
          <a:xfrm>
            <a:off x="0" y="0"/>
            <a:ext cx="9144000" cy="4759949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4D4D4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p47"/>
          <p:cNvSpPr txBox="1"/>
          <p:nvPr/>
        </p:nvSpPr>
        <p:spPr>
          <a:xfrm>
            <a:off x="8133008" y="4868379"/>
            <a:ext cx="770976" cy="16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B4B"/>
              </a:buClr>
              <a:buSzPts val="800"/>
              <a:buFont typeface="Helvetica Neue"/>
              <a:buNone/>
            </a:pPr>
            <a:r>
              <a:rPr b="0" i="0" lang="en" sz="800" u="none" cap="none" strike="noStrike">
                <a:solidFill>
                  <a:srgbClr val="D84B4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guava.software</a:t>
            </a:r>
            <a:endParaRPr sz="500"/>
          </a:p>
        </p:txBody>
      </p:sp>
      <p:pic>
        <p:nvPicPr>
          <p:cNvPr descr="Image" id="268" name="Google Shape;2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930908"/>
            <a:ext cx="96982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645295" y="234404"/>
            <a:ext cx="5853410" cy="113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645295" y="1372939"/>
            <a:ext cx="5853410" cy="3315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/>
          <a:lstStyle>
            <a:lvl1pPr indent="-285750" lvl="0" marL="457200" marR="0" rtl="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5750" lvl="6" marL="3200400" marR="0" rtl="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 marR="0" rtl="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5750" lvl="8" marL="4114800" marR="0" rtl="0" algn="r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75930" y="4878958"/>
            <a:ext cx="185442" cy="19169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logs.akamai.com/2015/12/what-ive-learned-from-monitoring-four-years-of-web-page-bloat.html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hyperlink" Target="https://blogs.akamai.com/2015/12/what-ive-learned-from-monitoring-four-years-of-web-page-bloat.html" TargetMode="External"/><Relationship Id="rId5" Type="http://schemas.openxmlformats.org/officeDocument/2006/relationships/image" Target="../media/image7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logs.akamai.com/2015/12/what-ive-learned-from-monitoring-four-years-of-web-page-bloat.html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gs.statcounter.com/press/mobile-and-tablet-internet-usage-exceeds-desktop-for-first-time-worldwide" TargetMode="External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gs.statcounter.com/press/mobile-and-tablet-internet-usage-exceeds-desktop-for-first-time-worldwide" TargetMode="External"/><Relationship Id="rId4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hyperlink" Target="http://dpi.lv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docs/Web/API/Window/devicePixelRatio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4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hyperlink" Target="http://dpi.lv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pi.lv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.mozilla.org/en-US/docs/Learn/HTML/Multimedia_and_embedding/Responsive_images" TargetMode="External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Relationship Id="rId4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Relationship Id="rId4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Relationship Id="rId4" Type="http://schemas.openxmlformats.org/officeDocument/2006/relationships/image" Target="../media/image4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Relationship Id="rId5" Type="http://schemas.openxmlformats.org/officeDocument/2006/relationships/hyperlink" Target="https://medium.com/the-delighted-blog/bloat-6bccea185816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help.taboola.com/hc/en-us/articles/115006597307-How-Taboola-Work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Relationship Id="rId4" Type="http://schemas.openxmlformats.org/officeDocument/2006/relationships/hyperlink" Target="https://github.com/lbrito1/vovozometer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Relationship Id="rId4" Type="http://schemas.openxmlformats.org/officeDocument/2006/relationships/hyperlink" Target="https://www.webbloatscore.com/" TargetMode="External"/><Relationship Id="rId9" Type="http://schemas.openxmlformats.org/officeDocument/2006/relationships/hyperlink" Target="https://github.com/lbrito1/vovozometer" TargetMode="External"/><Relationship Id="rId5" Type="http://schemas.openxmlformats.org/officeDocument/2006/relationships/hyperlink" Target="https://idlewords.com/talks/website_obesity.htm" TargetMode="External"/><Relationship Id="rId6" Type="http://schemas.openxmlformats.org/officeDocument/2006/relationships/hyperlink" Target="https://qz.com/758302/bloated-web-one-article-shouldnt-need-55-pages-of-code-to-show-up-on-your-phone/" TargetMode="External"/><Relationship Id="rId7" Type="http://schemas.openxmlformats.org/officeDocument/2006/relationships/hyperlink" Target="http://bettermotherfuckingwebsite.com/" TargetMode="External"/><Relationship Id="rId8" Type="http://schemas.openxmlformats.org/officeDocument/2006/relationships/hyperlink" Target="https://medium.com/@jbialer/inside-the-world-of-ad-arbitrage-an-analysis-of-272-220-taboola-ads-cc044a54881c" TargetMode="External"/><Relationship Id="rId11" Type="http://schemas.openxmlformats.org/officeDocument/2006/relationships/hyperlink" Target="https://webkit.org/demos/srcset/" TargetMode="External"/><Relationship Id="rId10" Type="http://schemas.openxmlformats.org/officeDocument/2006/relationships/hyperlink" Target="https://developer.mozilla.org/en-US/docs/Learn/HTML/Multimedia_and_embedding/Responsive_imag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hyperlink" Target="https://speedcurve.com/blog/web-performance-page-bloa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echcrunch.com/2018/02/19/facebooks-tracking-of-non-users-ruled-illegal-again/" TargetMode="External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5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idx="1" type="body"/>
          </p:nvPr>
        </p:nvSpPr>
        <p:spPr>
          <a:xfrm rot="-5400000">
            <a:off x="-306273" y="794737"/>
            <a:ext cx="1000867" cy="133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E35754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48"/>
          <p:cNvSpPr txBox="1"/>
          <p:nvPr/>
        </p:nvSpPr>
        <p:spPr>
          <a:xfrm>
            <a:off x="1347722" y="1840333"/>
            <a:ext cx="6448556" cy="1320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rgbClr val="FBFC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Programadores descobrem segredo para </a:t>
            </a:r>
            <a:r>
              <a:rPr i="0" lang="en" sz="3000" u="none" cap="none" strike="noStrike">
                <a:solidFill>
                  <a:srgbClr val="CFCB4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reduzir páginas</a:t>
            </a:r>
            <a:r>
              <a:rPr i="0" lang="en" sz="3000" u="none" cap="none" strike="noStrike">
                <a:solidFill>
                  <a:srgbClr val="FBFC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pela metade e quase são presos!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76" name="Google Shape;276;p48"/>
          <p:cNvSpPr txBox="1"/>
          <p:nvPr/>
        </p:nvSpPr>
        <p:spPr>
          <a:xfrm>
            <a:off x="3139678" y="3680458"/>
            <a:ext cx="3007518" cy="25235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LEONARDO BRITO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" id="277" name="Google Shape;277;p48"/>
          <p:cNvPicPr preferRelativeResize="0"/>
          <p:nvPr/>
        </p:nvPicPr>
        <p:blipFill rotWithShape="1">
          <a:blip r:embed="rId3">
            <a:alphaModFix/>
          </a:blip>
          <a:srcRect b="77643" l="10553" r="59752" t="0"/>
          <a:stretch/>
        </p:blipFill>
        <p:spPr>
          <a:xfrm>
            <a:off x="4219203" y="966687"/>
            <a:ext cx="848534" cy="61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/>
          <p:nvPr/>
        </p:nvSpPr>
        <p:spPr>
          <a:xfrm>
            <a:off x="275467" y="2619993"/>
            <a:ext cx="8593067" cy="22411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amguok6yCPo5BNuZAH1SOMzB73-wpMn3dDGNP_SqY0N6-wgfGquRgy1Cm5f2J-wtGsr3tMWwFPMGQRN9J5AC80YQwdEc7R0giDi-ng5e6LD8TY_Pft6CahiF3VYwcYTIEy7GPBBOeWo.png" id="381" name="Google Shape;38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87" y="977323"/>
            <a:ext cx="3970384" cy="2436025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nQV2iEg3s3H3b8aEjzYscVyvGsSkSPUvAo4pPVgvr5aql45kR3GGfWAE2FHlP9ra9XoqOsJLsh17Rszm5Fd547P3x5xV7D6vYic_yRVk6vxQ4FM8dR_ldxWZpSF69_9QVkWcUvXpS6s.png" id="382" name="Google Shape;38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8121" y="994311"/>
            <a:ext cx="3893972" cy="2411573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383" name="Google Shape;383;p57"/>
          <p:cNvSpPr txBox="1"/>
          <p:nvPr/>
        </p:nvSpPr>
        <p:spPr>
          <a:xfrm>
            <a:off x="2184406" y="3644227"/>
            <a:ext cx="815407" cy="252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1.7MB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7"/>
          <p:cNvSpPr txBox="1"/>
          <p:nvPr/>
        </p:nvSpPr>
        <p:spPr>
          <a:xfrm>
            <a:off x="5790520" y="3591006"/>
            <a:ext cx="1649173" cy="358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4.7MB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85" name="Google Shape;385;p57"/>
          <p:cNvSpPr txBox="1"/>
          <p:nvPr/>
        </p:nvSpPr>
        <p:spPr>
          <a:xfrm>
            <a:off x="4030527" y="3585067"/>
            <a:ext cx="1082946" cy="370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&gt;&gt;&gt;&gt;&gt;&gt;</a:t>
            </a:r>
            <a:endParaRPr b="1"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7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87" name="Google Shape;387;p57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bYIiSFFMAUKc_R6DOH_YmBLdMYR9biPSQmS0RHR-cBM0QmoZfKP5S3k9tL1uEjuFPbUgcMJalV-CrzPmSokdRKbu_4kDnNzwRfj-aOTVwL-jykz5UWrwonZqcDKycYhEN6qZs6jXUI.gif" id="392" name="Google Shape;39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3376" y="988099"/>
            <a:ext cx="2537247" cy="316730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8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94" name="Google Shape;394;p58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9"/>
          <p:cNvSpPr/>
          <p:nvPr/>
        </p:nvSpPr>
        <p:spPr>
          <a:xfrm>
            <a:off x="275467" y="2619993"/>
            <a:ext cx="8593067" cy="22411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00" name="Google Shape;400;p59"/>
          <p:cNvGrpSpPr/>
          <p:nvPr/>
        </p:nvGrpSpPr>
        <p:grpSpPr>
          <a:xfrm>
            <a:off x="2194238" y="4078075"/>
            <a:ext cx="4755726" cy="217175"/>
            <a:chOff x="0" y="-22"/>
            <a:chExt cx="12681937" cy="579133"/>
          </a:xfrm>
        </p:grpSpPr>
        <p:sp>
          <p:nvSpPr>
            <p:cNvPr id="401" name="Google Shape;401;p59"/>
            <p:cNvSpPr/>
            <p:nvPr/>
          </p:nvSpPr>
          <p:spPr>
            <a:xfrm>
              <a:off x="0" y="14053"/>
              <a:ext cx="482600" cy="482601"/>
            </a:xfrm>
            <a:prstGeom prst="ellipse">
              <a:avLst/>
            </a:prstGeom>
            <a:solidFill>
              <a:srgbClr val="CFCB4B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02" name="Google Shape;402;p59"/>
            <p:cNvSpPr txBox="1"/>
            <p:nvPr/>
          </p:nvSpPr>
          <p:spPr>
            <a:xfrm>
              <a:off x="723196" y="-22"/>
              <a:ext cx="4270800" cy="5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303030"/>
                  </a:solidFill>
                  <a:latin typeface="Open Sans"/>
                  <a:ea typeface="Open Sans"/>
                  <a:cs typeface="Open Sans"/>
                  <a:sym typeface="Open Sans"/>
                </a:rPr>
                <a:t>USA FONTES CUSTOMIZÁVEIS</a:t>
              </a:r>
              <a:endParaRPr b="1" sz="800">
                <a:solidFill>
                  <a:srgbClr val="30303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59"/>
            <p:cNvSpPr/>
            <p:nvPr/>
          </p:nvSpPr>
          <p:spPr>
            <a:xfrm>
              <a:off x="7095159" y="14146"/>
              <a:ext cx="482601" cy="482601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04" name="Google Shape;404;p59"/>
            <p:cNvSpPr txBox="1"/>
            <p:nvPr/>
          </p:nvSpPr>
          <p:spPr>
            <a:xfrm>
              <a:off x="7818337" y="111"/>
              <a:ext cx="4863600" cy="5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303030"/>
                  </a:solidFill>
                  <a:latin typeface="Open Sans"/>
                  <a:ea typeface="Open Sans"/>
                  <a:cs typeface="Open Sans"/>
                  <a:sym typeface="Open Sans"/>
                </a:rPr>
                <a:t>NÃO USA FONTES CUSTOMIZÁVEIS</a:t>
              </a:r>
              <a:endParaRPr b="1" sz="800">
                <a:solidFill>
                  <a:srgbClr val="30303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5" name="Google Shape;405;p59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Akami blog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59"/>
          <p:cNvSpPr txBox="1"/>
          <p:nvPr/>
        </p:nvSpPr>
        <p:spPr>
          <a:xfrm>
            <a:off x="2495964" y="891729"/>
            <a:ext cx="1146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2011</a:t>
            </a:r>
            <a:endParaRPr sz="500">
              <a:solidFill>
                <a:srgbClr val="2D2D2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07" name="Google Shape;407;p59"/>
          <p:cNvSpPr txBox="1"/>
          <p:nvPr/>
        </p:nvSpPr>
        <p:spPr>
          <a:xfrm>
            <a:off x="5427945" y="891729"/>
            <a:ext cx="1146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2015</a:t>
            </a:r>
            <a:endParaRPr sz="500">
              <a:solidFill>
                <a:srgbClr val="2D2D2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08" name="Google Shape;408;p59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09" name="Google Shape;409;p59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386" y="1216152"/>
            <a:ext cx="5511847" cy="268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/>
          <p:nvPr/>
        </p:nvSpPr>
        <p:spPr>
          <a:xfrm>
            <a:off x="2133462" y="3086680"/>
            <a:ext cx="4829451" cy="763614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60"/>
          <p:cNvSpPr/>
          <p:nvPr/>
        </p:nvSpPr>
        <p:spPr>
          <a:xfrm>
            <a:off x="2133462" y="1645198"/>
            <a:ext cx="4829451" cy="763614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6kVoQvxsofMcfkHnY8EVb_TTJgZYalb4BwPzU4IV9hngsgrGl3IC4xepMfqjRxVExyAroN-YwWkoGSXIF_kiPsmJVX6I0KeiWMi4s9sPZf6aBUvo6CDC0NIKIwX5jMAWsbkB5iGgQQo.png" id="417" name="Google Shape;417;p60"/>
          <p:cNvPicPr preferRelativeResize="0"/>
          <p:nvPr/>
        </p:nvPicPr>
        <p:blipFill rotWithShape="1">
          <a:blip r:embed="rId3">
            <a:alphaModFix/>
          </a:blip>
          <a:srcRect b="0" l="0" r="43167" t="0"/>
          <a:stretch/>
        </p:blipFill>
        <p:spPr>
          <a:xfrm>
            <a:off x="2437890" y="1784830"/>
            <a:ext cx="4167147" cy="2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0"/>
          <p:cNvSpPr txBox="1"/>
          <p:nvPr/>
        </p:nvSpPr>
        <p:spPr>
          <a:xfrm>
            <a:off x="4035792" y="1374168"/>
            <a:ext cx="1072417" cy="21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GLOBO.COM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0"/>
          <p:cNvSpPr txBox="1"/>
          <p:nvPr/>
        </p:nvSpPr>
        <p:spPr>
          <a:xfrm>
            <a:off x="3614008" y="2813124"/>
            <a:ext cx="1915984" cy="21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DIÁRIO DE PERNAMBUCO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6kVoQvxsofMcfkHnY8EVb_TTJgZYalb4BwPzU4IV9hngsgrGl3IC4xepMfqjRxVExyAroN-YwWkoGSXIF_kiPsmJVX6I0KeiWMi4s9sPZf6aBUvo6CDC0NIKIwX5jMAWsbkB5iGgQQo.png" id="420" name="Google Shape;420;p60"/>
          <p:cNvPicPr preferRelativeResize="0"/>
          <p:nvPr/>
        </p:nvPicPr>
        <p:blipFill rotWithShape="1">
          <a:blip r:embed="rId3">
            <a:alphaModFix/>
          </a:blip>
          <a:srcRect b="0" l="58418" r="4302" t="0"/>
          <a:stretch/>
        </p:blipFill>
        <p:spPr>
          <a:xfrm>
            <a:off x="3260657" y="2024232"/>
            <a:ext cx="2733426" cy="241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Xb6AXg1Fa7a1fy-MzKRcLl0ab-cWdkd8X13uJMbhx5UcSAxFSTSo9JDuUiG1uZ9qcqWADDA3LnoWh2VsOnLGVsKIIokDzWTVDwfIwvDndxZLDo_WrydRKWpiOzE8-UonPQ3mnKXGY4.png" id="421" name="Google Shape;421;p60"/>
          <p:cNvPicPr preferRelativeResize="0"/>
          <p:nvPr/>
        </p:nvPicPr>
        <p:blipFill rotWithShape="1">
          <a:blip r:embed="rId4">
            <a:alphaModFix/>
          </a:blip>
          <a:srcRect b="0" l="0" r="40894" t="0"/>
          <a:stretch/>
        </p:blipFill>
        <p:spPr>
          <a:xfrm>
            <a:off x="2389044" y="3220145"/>
            <a:ext cx="4333760" cy="219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Xb6AXg1Fa7a1fy-MzKRcLl0ab-cWdkd8X13uJMbhx5UcSAxFSTSo9JDuUiG1uZ9qcqWADDA3LnoWh2VsOnLGVsKIIokDzWTVDwfIwvDndxZLDo_WrydRKWpiOzE8-UonPQ3mnKXGY4.png" id="422" name="Google Shape;422;p60"/>
          <p:cNvPicPr preferRelativeResize="0"/>
          <p:nvPr/>
        </p:nvPicPr>
        <p:blipFill rotWithShape="1">
          <a:blip r:embed="rId4">
            <a:alphaModFix/>
          </a:blip>
          <a:srcRect b="0" l="60620" r="212" t="0"/>
          <a:stretch/>
        </p:blipFill>
        <p:spPr>
          <a:xfrm>
            <a:off x="3261372" y="3474422"/>
            <a:ext cx="2871789" cy="21965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24" name="Google Shape;424;p60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275467" y="282344"/>
            <a:ext cx="8593067" cy="4578812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0" name="Google Shape;4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2253" y="1258139"/>
            <a:ext cx="4580189" cy="317967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Akami blog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2" name="Google Shape;432;p61"/>
          <p:cNvGrpSpPr/>
          <p:nvPr/>
        </p:nvGrpSpPr>
        <p:grpSpPr>
          <a:xfrm>
            <a:off x="1344873" y="4168762"/>
            <a:ext cx="6454254" cy="217170"/>
            <a:chOff x="0" y="0"/>
            <a:chExt cx="17211344" cy="579120"/>
          </a:xfrm>
        </p:grpSpPr>
        <p:sp>
          <p:nvSpPr>
            <p:cNvPr id="433" name="Google Shape;433;p61"/>
            <p:cNvSpPr/>
            <p:nvPr/>
          </p:nvSpPr>
          <p:spPr>
            <a:xfrm>
              <a:off x="0" y="14053"/>
              <a:ext cx="482600" cy="482601"/>
            </a:xfrm>
            <a:prstGeom prst="ellipse">
              <a:avLst/>
            </a:prstGeom>
            <a:solidFill>
              <a:srgbClr val="CFCB4B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34" name="Google Shape;434;p61"/>
            <p:cNvSpPr txBox="1"/>
            <p:nvPr/>
          </p:nvSpPr>
          <p:spPr>
            <a:xfrm>
              <a:off x="723179" y="0"/>
              <a:ext cx="1771183" cy="579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SCRIPTS</a:t>
              </a:r>
              <a:endParaRPr b="1"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5" name="Google Shape;435;p61"/>
            <p:cNvSpPr/>
            <p:nvPr/>
          </p:nvSpPr>
          <p:spPr>
            <a:xfrm>
              <a:off x="3114227" y="14053"/>
              <a:ext cx="482601" cy="482601"/>
            </a:xfrm>
            <a:prstGeom prst="ellipse">
              <a:avLst/>
            </a:prstGeom>
            <a:solidFill>
              <a:srgbClr val="F6494D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36" name="Google Shape;436;p61"/>
            <p:cNvSpPr txBox="1"/>
            <p:nvPr/>
          </p:nvSpPr>
          <p:spPr>
            <a:xfrm>
              <a:off x="3837407" y="0"/>
              <a:ext cx="1906783" cy="579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IMAGENS</a:t>
              </a:r>
              <a:endParaRPr b="1"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61"/>
            <p:cNvSpPr/>
            <p:nvPr/>
          </p:nvSpPr>
          <p:spPr>
            <a:xfrm>
              <a:off x="6228455" y="14053"/>
              <a:ext cx="482601" cy="482601"/>
            </a:xfrm>
            <a:prstGeom prst="ellipse">
              <a:avLst/>
            </a:prstGeom>
            <a:solidFill>
              <a:srgbClr val="FBC606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38" name="Google Shape;438;p61"/>
            <p:cNvSpPr txBox="1"/>
            <p:nvPr/>
          </p:nvSpPr>
          <p:spPr>
            <a:xfrm>
              <a:off x="6951634" y="0"/>
              <a:ext cx="1245858" cy="579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HTML</a:t>
              </a:r>
              <a:endParaRPr b="1"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61"/>
            <p:cNvSpPr/>
            <p:nvPr/>
          </p:nvSpPr>
          <p:spPr>
            <a:xfrm>
              <a:off x="8438070" y="14053"/>
              <a:ext cx="482601" cy="482601"/>
            </a:xfrm>
            <a:prstGeom prst="ellipse">
              <a:avLst/>
            </a:prstGeom>
            <a:solidFill>
              <a:srgbClr val="F37177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40" name="Google Shape;440;p61"/>
            <p:cNvSpPr txBox="1"/>
            <p:nvPr/>
          </p:nvSpPr>
          <p:spPr>
            <a:xfrm>
              <a:off x="9161251" y="0"/>
              <a:ext cx="2776856" cy="579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STYLESHEETS</a:t>
              </a:r>
              <a:endParaRPr b="1"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61"/>
            <p:cNvSpPr/>
            <p:nvPr/>
          </p:nvSpPr>
          <p:spPr>
            <a:xfrm>
              <a:off x="12178686" y="14053"/>
              <a:ext cx="482601" cy="4826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42" name="Google Shape;442;p61"/>
            <p:cNvSpPr txBox="1"/>
            <p:nvPr/>
          </p:nvSpPr>
          <p:spPr>
            <a:xfrm>
              <a:off x="12901866" y="0"/>
              <a:ext cx="1574535" cy="579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VIDEOS</a:t>
              </a:r>
              <a:endParaRPr b="1"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61"/>
            <p:cNvSpPr/>
            <p:nvPr/>
          </p:nvSpPr>
          <p:spPr>
            <a:xfrm>
              <a:off x="14716980" y="14053"/>
              <a:ext cx="482601" cy="482601"/>
            </a:xfrm>
            <a:prstGeom prst="ellipse">
              <a:avLst/>
            </a:prstGeom>
            <a:solidFill>
              <a:srgbClr val="74712A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44" name="Google Shape;444;p61"/>
            <p:cNvSpPr txBox="1"/>
            <p:nvPr/>
          </p:nvSpPr>
          <p:spPr>
            <a:xfrm>
              <a:off x="15440161" y="0"/>
              <a:ext cx="1771183" cy="579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OUTROS</a:t>
              </a:r>
              <a:endParaRPr b="1"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5" name="Google Shape;445;p61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46" name="Google Shape;446;p61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7" name="Google Shape;44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2550" y="870216"/>
            <a:ext cx="4459500" cy="293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Akami blog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Untitled_Artwork 4.png" id="453" name="Google Shape;453;p62"/>
          <p:cNvPicPr preferRelativeResize="0"/>
          <p:nvPr/>
        </p:nvPicPr>
        <p:blipFill rotWithShape="1">
          <a:blip r:embed="rId4">
            <a:alphaModFix/>
          </a:blip>
          <a:srcRect b="38778" l="16923" r="53456" t="26762"/>
          <a:stretch/>
        </p:blipFill>
        <p:spPr>
          <a:xfrm>
            <a:off x="1999152" y="1323603"/>
            <a:ext cx="1523442" cy="177235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2"/>
          <p:cNvSpPr txBox="1"/>
          <p:nvPr/>
        </p:nvSpPr>
        <p:spPr>
          <a:xfrm>
            <a:off x="2132692" y="3428902"/>
            <a:ext cx="1146511" cy="22406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2"/>
          <p:cNvSpPr txBox="1"/>
          <p:nvPr/>
        </p:nvSpPr>
        <p:spPr>
          <a:xfrm>
            <a:off x="5599792" y="3428902"/>
            <a:ext cx="1146511" cy="22406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2015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62"/>
          <p:cNvSpPr txBox="1"/>
          <p:nvPr/>
        </p:nvSpPr>
        <p:spPr>
          <a:xfrm>
            <a:off x="2164474" y="2965196"/>
            <a:ext cx="1082946" cy="37067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494D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577 KB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57" name="Google Shape;457;p62"/>
          <p:cNvSpPr txBox="1"/>
          <p:nvPr/>
        </p:nvSpPr>
        <p:spPr>
          <a:xfrm>
            <a:off x="5530446" y="2965196"/>
            <a:ext cx="1285203" cy="37067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494D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1421 KB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58" name="Google Shape;458;p62"/>
          <p:cNvSpPr txBox="1"/>
          <p:nvPr/>
        </p:nvSpPr>
        <p:spPr>
          <a:xfrm>
            <a:off x="3717190" y="2033133"/>
            <a:ext cx="1082946" cy="370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&gt;&gt;&gt;&gt;&gt;&gt;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3717190" y="2365633"/>
            <a:ext cx="1082946" cy="370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&gt;&gt;&gt;&gt;&gt;&gt;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62"/>
          <p:cNvSpPr txBox="1"/>
          <p:nvPr/>
        </p:nvSpPr>
        <p:spPr>
          <a:xfrm>
            <a:off x="3717190" y="1695870"/>
            <a:ext cx="1082946" cy="370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&gt;&gt;&gt;&gt;&gt;&gt;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Untitled_Artwork 4.png" id="461" name="Google Shape;461;p62"/>
          <p:cNvPicPr preferRelativeResize="0"/>
          <p:nvPr/>
        </p:nvPicPr>
        <p:blipFill rotWithShape="1">
          <a:blip r:embed="rId4">
            <a:alphaModFix/>
          </a:blip>
          <a:srcRect b="38778" l="49755" r="6179" t="26762"/>
          <a:stretch/>
        </p:blipFill>
        <p:spPr>
          <a:xfrm>
            <a:off x="4878493" y="1099765"/>
            <a:ext cx="2266429" cy="177235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2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63" name="Google Shape;463;p62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Stat Counter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E2e2XgSncoios9-5oMzt3GWzsZSBXNWhpZRDNdjJE8yAu2v4DXUClqysRWYEIr0xOiLeqKw2xIPHOEpWyFvMywq78URAgO0sh3VPM2t21kmn9uGN1Vpa3awxQl_0-AplVNuwnZ2zjHs.png" id="469" name="Google Shape;469;p63"/>
          <p:cNvPicPr preferRelativeResize="0"/>
          <p:nvPr/>
        </p:nvPicPr>
        <p:blipFill rotWithShape="1">
          <a:blip r:embed="rId4">
            <a:alphaModFix/>
          </a:blip>
          <a:srcRect b="2951" l="1357" r="1358" t="2951"/>
          <a:stretch/>
        </p:blipFill>
        <p:spPr>
          <a:xfrm>
            <a:off x="1467800" y="933844"/>
            <a:ext cx="6208400" cy="3275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3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71" name="Google Shape;471;p63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Stat Counter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 Crop.jpg" id="477" name="Google Shape;477;p64"/>
          <p:cNvPicPr preferRelativeResize="0"/>
          <p:nvPr/>
        </p:nvPicPr>
        <p:blipFill rotWithShape="1">
          <a:blip r:embed="rId4">
            <a:alphaModFix/>
          </a:blip>
          <a:srcRect b="0" l="0" r="0" t="5201"/>
          <a:stretch/>
        </p:blipFill>
        <p:spPr>
          <a:xfrm>
            <a:off x="523419" y="1139763"/>
            <a:ext cx="8097162" cy="267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4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79" name="Google Shape;479;p64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titled_Artwork 2.png" id="484" name="Google Shape;484;p65"/>
          <p:cNvPicPr preferRelativeResize="0"/>
          <p:nvPr/>
        </p:nvPicPr>
        <p:blipFill rotWithShape="1">
          <a:blip r:embed="rId3">
            <a:alphaModFix/>
          </a:blip>
          <a:srcRect b="49925" l="63756" r="14904" t="16611"/>
          <a:stretch/>
        </p:blipFill>
        <p:spPr>
          <a:xfrm>
            <a:off x="5400362" y="869266"/>
            <a:ext cx="1929385" cy="30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5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DPI Love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65"/>
          <p:cNvSpPr txBox="1"/>
          <p:nvPr/>
        </p:nvSpPr>
        <p:spPr>
          <a:xfrm>
            <a:off x="2106812" y="3893039"/>
            <a:ext cx="1649173" cy="3205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1920 x 1080</a:t>
            </a:r>
            <a:endParaRPr sz="500"/>
          </a:p>
        </p:txBody>
      </p:sp>
      <p:pic>
        <p:nvPicPr>
          <p:cNvPr descr="Untitled_Artwork 2.png" id="487" name="Google Shape;487;p65"/>
          <p:cNvPicPr preferRelativeResize="0"/>
          <p:nvPr/>
        </p:nvPicPr>
        <p:blipFill rotWithShape="1">
          <a:blip r:embed="rId3">
            <a:alphaModFix/>
          </a:blip>
          <a:srcRect b="57041" l="20986" r="40270" t="15322"/>
          <a:stretch/>
        </p:blipFill>
        <p:spPr>
          <a:xfrm>
            <a:off x="1480719" y="2031469"/>
            <a:ext cx="2901355" cy="206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5"/>
          <p:cNvSpPr txBox="1"/>
          <p:nvPr/>
        </p:nvSpPr>
        <p:spPr>
          <a:xfrm>
            <a:off x="1913465" y="1796550"/>
            <a:ext cx="770976" cy="470183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4B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CFCB4B"/>
                </a:solidFill>
                <a:latin typeface="Arial"/>
                <a:ea typeface="Arial"/>
                <a:cs typeface="Arial"/>
                <a:sym typeface="Arial"/>
              </a:rPr>
              <a:t>105</a:t>
            </a:r>
            <a:endParaRPr sz="500"/>
          </a:p>
        </p:txBody>
      </p:sp>
      <p:sp>
        <p:nvSpPr>
          <p:cNvPr id="489" name="Google Shape;489;p65"/>
          <p:cNvSpPr txBox="1"/>
          <p:nvPr/>
        </p:nvSpPr>
        <p:spPr>
          <a:xfrm>
            <a:off x="2697362" y="2016258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PIXELS PER INCH</a:t>
            </a:r>
            <a:endParaRPr sz="500"/>
          </a:p>
        </p:txBody>
      </p:sp>
      <p:sp>
        <p:nvSpPr>
          <p:cNvPr id="490" name="Google Shape;490;p65"/>
          <p:cNvSpPr txBox="1"/>
          <p:nvPr/>
        </p:nvSpPr>
        <p:spPr>
          <a:xfrm>
            <a:off x="5506377" y="3914520"/>
            <a:ext cx="1649173" cy="3205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small" strike="noStrik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1080 x 1920</a:t>
            </a:r>
            <a:endParaRPr sz="500"/>
          </a:p>
        </p:txBody>
      </p:sp>
      <p:sp>
        <p:nvSpPr>
          <p:cNvPr id="491" name="Google Shape;491;p65"/>
          <p:cNvSpPr txBox="1"/>
          <p:nvPr/>
        </p:nvSpPr>
        <p:spPr>
          <a:xfrm>
            <a:off x="5275789" y="558300"/>
            <a:ext cx="770976" cy="470183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4B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CFCB4B"/>
                </a:solidFill>
                <a:latin typeface="Arial"/>
                <a:ea typeface="Arial"/>
                <a:cs typeface="Arial"/>
                <a:sym typeface="Arial"/>
              </a:rPr>
              <a:t>441</a:t>
            </a:r>
            <a:endParaRPr sz="500"/>
          </a:p>
        </p:txBody>
      </p:sp>
      <p:sp>
        <p:nvSpPr>
          <p:cNvPr id="492" name="Google Shape;492;p65"/>
          <p:cNvSpPr txBox="1"/>
          <p:nvPr/>
        </p:nvSpPr>
        <p:spPr>
          <a:xfrm>
            <a:off x="6059687" y="778008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PIXELS PER INCH</a:t>
            </a:r>
            <a:endParaRPr sz="500"/>
          </a:p>
        </p:txBody>
      </p:sp>
      <p:sp>
        <p:nvSpPr>
          <p:cNvPr id="493" name="Google Shape;493;p65"/>
          <p:cNvSpPr txBox="1"/>
          <p:nvPr/>
        </p:nvSpPr>
        <p:spPr>
          <a:xfrm>
            <a:off x="5506377" y="4176458"/>
            <a:ext cx="1649173" cy="3205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small" strike="noStrik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“retina"</a:t>
            </a:r>
            <a:endParaRPr sz="500"/>
          </a:p>
        </p:txBody>
      </p:sp>
      <p:sp>
        <p:nvSpPr>
          <p:cNvPr id="494" name="Google Shape;494;p65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95" name="Google Shape;495;p65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/>
          <p:nvPr/>
        </p:nvSpPr>
        <p:spPr>
          <a:xfrm>
            <a:off x="275467" y="2619993"/>
            <a:ext cx="8593067" cy="22411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MDN web docs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4_2V9ls9KwcaURggUz9BXJwJkz8lpLoruHKupQmsOcXUGPMevpXlBTp6yzJWyvPmNVj-gXK9pVV_l8H_vxvXpAzXZCvQqpiAFDt0Vrw1UHnkNlGzBt3vKdgfv46qG9SwDoR-5lIcZig.png" id="502" name="Google Shape;50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137" y="668275"/>
            <a:ext cx="7381726" cy="3635500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503" name="Google Shape;503;p66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04" name="Google Shape;504;p66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/>
        </p:nvSpPr>
        <p:spPr>
          <a:xfrm>
            <a:off x="328740" y="96522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494D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SOBRE MIM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83" name="Google Shape;283;p49"/>
          <p:cNvSpPr txBox="1"/>
          <p:nvPr/>
        </p:nvSpPr>
        <p:spPr>
          <a:xfrm>
            <a:off x="623563" y="2854709"/>
            <a:ext cx="2872143" cy="75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Leonardo Brito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84" name="Google Shape;284;p49"/>
          <p:cNvSpPr txBox="1"/>
          <p:nvPr/>
        </p:nvSpPr>
        <p:spPr>
          <a:xfrm>
            <a:off x="636506" y="3453160"/>
            <a:ext cx="2923036" cy="89862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500"/>
              <a:buFont typeface="Arial"/>
              <a:buNone/>
            </a:pPr>
            <a:r>
              <a:rPr lang="en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Desenvolvedor na Guava,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500"/>
              <a:buFont typeface="Arial"/>
              <a:buNone/>
            </a:pPr>
            <a:r>
              <a:rPr lang="en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um studio de software d</a:t>
            </a:r>
            <a:r>
              <a:rPr lang="en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 Recife  com cliente do Brasil e dos EUA.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" id="285" name="Google Shape;285;p49"/>
          <p:cNvPicPr preferRelativeResize="0"/>
          <p:nvPr/>
        </p:nvPicPr>
        <p:blipFill rotWithShape="1">
          <a:blip r:embed="rId3">
            <a:alphaModFix/>
          </a:blip>
          <a:srcRect b="21526" l="20489" r="32257" t="8592"/>
          <a:stretch/>
        </p:blipFill>
        <p:spPr>
          <a:xfrm>
            <a:off x="4500927" y="-14511"/>
            <a:ext cx="4663495" cy="5172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6" name="Google Shape;28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9334" y="2265736"/>
            <a:ext cx="770977" cy="218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11.png" id="287" name="Google Shape;287;p49"/>
          <p:cNvPicPr preferRelativeResize="0"/>
          <p:nvPr/>
        </p:nvPicPr>
        <p:blipFill rotWithShape="1">
          <a:blip r:embed="rId5">
            <a:alphaModFix/>
          </a:blip>
          <a:srcRect b="35871" l="68457" r="24425" t="48967"/>
          <a:stretch/>
        </p:blipFill>
        <p:spPr>
          <a:xfrm>
            <a:off x="7545585" y="2372531"/>
            <a:ext cx="260478" cy="411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12.png" id="288" name="Google Shape;288;p49"/>
          <p:cNvPicPr preferRelativeResize="0"/>
          <p:nvPr/>
        </p:nvPicPr>
        <p:blipFill rotWithShape="1">
          <a:blip r:embed="rId6">
            <a:alphaModFix/>
          </a:blip>
          <a:srcRect b="29817" l="36470" r="37821" t="21936"/>
          <a:stretch/>
        </p:blipFill>
        <p:spPr>
          <a:xfrm>
            <a:off x="596464" y="1045497"/>
            <a:ext cx="1412340" cy="196394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E35754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titled_Artwork 5.png" id="509" name="Google Shape;509;p67"/>
          <p:cNvPicPr preferRelativeResize="0"/>
          <p:nvPr/>
        </p:nvPicPr>
        <p:blipFill rotWithShape="1">
          <a:blip r:embed="rId3">
            <a:alphaModFix/>
          </a:blip>
          <a:srcRect b="32192" l="3880" r="2718" t="24149"/>
          <a:stretch/>
        </p:blipFill>
        <p:spPr>
          <a:xfrm>
            <a:off x="1589596" y="1206847"/>
            <a:ext cx="6483586" cy="224551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7"/>
          <p:cNvSpPr txBox="1"/>
          <p:nvPr/>
        </p:nvSpPr>
        <p:spPr>
          <a:xfrm>
            <a:off x="1934182" y="3436027"/>
            <a:ext cx="689449" cy="25234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DPI:1</a:t>
            </a:r>
            <a:endParaRPr sz="500"/>
          </a:p>
        </p:txBody>
      </p:sp>
      <p:sp>
        <p:nvSpPr>
          <p:cNvPr id="511" name="Google Shape;511;p67"/>
          <p:cNvSpPr txBox="1"/>
          <p:nvPr/>
        </p:nvSpPr>
        <p:spPr>
          <a:xfrm>
            <a:off x="4096357" y="3436027"/>
            <a:ext cx="689449" cy="25234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DPI:2</a:t>
            </a:r>
            <a:endParaRPr sz="500"/>
          </a:p>
        </p:txBody>
      </p:sp>
      <p:sp>
        <p:nvSpPr>
          <p:cNvPr id="512" name="Google Shape;512;p67"/>
          <p:cNvSpPr txBox="1"/>
          <p:nvPr/>
        </p:nvSpPr>
        <p:spPr>
          <a:xfrm>
            <a:off x="6368070" y="3436027"/>
            <a:ext cx="689449" cy="25234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DPI:3</a:t>
            </a:r>
            <a:endParaRPr sz="500"/>
          </a:p>
        </p:txBody>
      </p:sp>
      <p:sp>
        <p:nvSpPr>
          <p:cNvPr id="513" name="Google Shape;513;p67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14" name="Google Shape;514;p67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8"/>
          <p:cNvSpPr/>
          <p:nvPr/>
        </p:nvSpPr>
        <p:spPr>
          <a:xfrm>
            <a:off x="275467" y="2619993"/>
            <a:ext cx="8593067" cy="22411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usAJX76yVV1bSI1u8kA8rJVuTTOSAuwc5qURpvrbnd6MJ-VCdXTXyLEwER8XHU80P73w3tOPCumlB8srxtmOd3-0-zsQRkunI7LVB6_wAvDwIpeoTRNggcA9PT_A1VAvf7XhuNQ9vD4.png" id="520" name="Google Shape;52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9363" y="800100"/>
            <a:ext cx="3914775" cy="3314700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521" name="Google Shape;521;p68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Referência: </a:t>
            </a:r>
            <a:r>
              <a:rPr b="0" i="0" lang="en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DPI Love</a:t>
            </a:r>
            <a:endParaRPr sz="500"/>
          </a:p>
        </p:txBody>
      </p:sp>
      <p:sp>
        <p:nvSpPr>
          <p:cNvPr id="522" name="Google Shape;522;p68"/>
          <p:cNvSpPr txBox="1"/>
          <p:nvPr/>
        </p:nvSpPr>
        <p:spPr>
          <a:xfrm>
            <a:off x="6507362" y="949814"/>
            <a:ext cx="579843" cy="320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DPR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523" name="Google Shape;523;p68"/>
          <p:cNvCxnSpPr/>
          <p:nvPr/>
        </p:nvCxnSpPr>
        <p:spPr>
          <a:xfrm flipH="1">
            <a:off x="6161819" y="1251570"/>
            <a:ext cx="577008" cy="446086"/>
          </a:xfrm>
          <a:prstGeom prst="straightConnector1">
            <a:avLst/>
          </a:prstGeom>
          <a:noFill/>
          <a:ln cap="flat" cmpd="sng" w="25400">
            <a:solidFill>
              <a:srgbClr val="2D2D2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4" name="Google Shape;524;p68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25" name="Google Shape;525;p68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/>
          <p:nvPr/>
        </p:nvSpPr>
        <p:spPr>
          <a:xfrm>
            <a:off x="275467" y="2619993"/>
            <a:ext cx="8593067" cy="22411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DPI Love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3bP9RlPewURYN-LAu02B5vZZL7Kp1suRhTssYkHN75O1iMBQzxOc1gPtmA6HZyAq6EfucNMNl0KQ3fI6vJuXAPje-saaXfIizX1BpuA960LnyfmI1IM5ZcdGdskSbPQ_qL-bnhZxFZg.png" id="532" name="Google Shape;532;p69"/>
          <p:cNvPicPr preferRelativeResize="0"/>
          <p:nvPr/>
        </p:nvPicPr>
        <p:blipFill rotWithShape="1">
          <a:blip r:embed="rId4">
            <a:alphaModFix/>
          </a:blip>
          <a:srcRect b="0" l="0" r="1857" t="10595"/>
          <a:stretch/>
        </p:blipFill>
        <p:spPr>
          <a:xfrm>
            <a:off x="1128266" y="1627361"/>
            <a:ext cx="4607209" cy="1888772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9X1_d-Dv3TuSy6hH9qqRoXtH2-sPBM8WTEYA1oPuUqCtodKSRrR2rHl_uoppps0RyDLFND4qBgeI9E6OUtjGxcH_7wRmUKDPVCA4597M0Z1zzz4qSWjlTmW4mFH9L4yrK4dJ6WIlfaQ.png" id="533" name="Google Shape;533;p69"/>
          <p:cNvPicPr preferRelativeResize="0"/>
          <p:nvPr/>
        </p:nvPicPr>
        <p:blipFill rotWithShape="1">
          <a:blip r:embed="rId5">
            <a:alphaModFix/>
          </a:blip>
          <a:srcRect b="15143" l="16507" r="9232" t="18297"/>
          <a:stretch/>
        </p:blipFill>
        <p:spPr>
          <a:xfrm>
            <a:off x="6400465" y="1240780"/>
            <a:ext cx="1506587" cy="2694348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534" name="Google Shape;534;p69"/>
          <p:cNvSpPr txBox="1"/>
          <p:nvPr/>
        </p:nvSpPr>
        <p:spPr>
          <a:xfrm>
            <a:off x="2607316" y="1178414"/>
            <a:ext cx="1649173" cy="3205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1920 x 1080 DPR</a:t>
            </a:r>
            <a:r>
              <a:rPr lang="en" sz="1300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=1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6329173" y="730739"/>
            <a:ext cx="1649173" cy="3205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320 x 568 DPR=2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36" name="Google Shape;536;p69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37" name="Google Shape;537;p69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0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TAG MILAGROSA</a:t>
            </a:r>
            <a:endParaRPr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43" name="Google Shape;543;p70"/>
          <p:cNvSpPr txBox="1"/>
          <p:nvPr/>
        </p:nvSpPr>
        <p:spPr>
          <a:xfrm>
            <a:off x="1347722" y="2102271"/>
            <a:ext cx="6448556" cy="891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rgbClr val="FBFC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Tag HTML milagrosa que faz seu site perder até </a:t>
            </a:r>
            <a:r>
              <a:rPr i="0" lang="en" sz="3000" u="none" cap="none" strike="noStrike">
                <a:solidFill>
                  <a:srgbClr val="CFCB4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48%</a:t>
            </a:r>
            <a:r>
              <a:rPr i="0" lang="en" sz="3000" u="none" cap="none" strike="noStrike">
                <a:solidFill>
                  <a:srgbClr val="FBFC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do tamanho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44" name="Google Shape;544;p70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/>
          <p:nvPr/>
        </p:nvSpPr>
        <p:spPr>
          <a:xfrm>
            <a:off x="848742" y="1678180"/>
            <a:ext cx="7409905" cy="156281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0" name="Google Shape;550;p71"/>
          <p:cNvSpPr txBox="1"/>
          <p:nvPr/>
        </p:nvSpPr>
        <p:spPr>
          <a:xfrm>
            <a:off x="1441401" y="2053467"/>
            <a:ext cx="6261199" cy="812242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38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i="0" lang="en" sz="1300" u="none" cap="none" strike="noStrik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img</a:t>
            </a:r>
            <a:r>
              <a:rPr i="0" lang="en" sz="1300" u="none" cap="none" strike="noStrike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300" u="none" cap="none" strike="noStrike">
                <a:solidFill>
                  <a:srgbClr val="979797"/>
                </a:solidFill>
                <a:latin typeface="Open Sans"/>
                <a:ea typeface="Open Sans"/>
                <a:cs typeface="Open Sans"/>
                <a:sym typeface="Open Sans"/>
              </a:rPr>
              <a:t>srcset</a:t>
            </a:r>
            <a:r>
              <a:rPr b="1"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="</a:t>
            </a:r>
            <a:r>
              <a:rPr b="1" i="0" lang="en" sz="1300" u="none" cap="none" strike="noStrike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https://www.meucdn.com/imagem_pequena.jpg 1x,</a:t>
            </a:r>
            <a:endParaRPr i="0" sz="19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939035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                         </a:t>
            </a:r>
            <a:r>
              <a:rPr b="1" lang="en" sz="900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800" u="none" cap="none" strike="noStrike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300" u="none" cap="none" strike="noStrike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https://www.meucdn.com/imagem_grande.jpg 2x</a:t>
            </a:r>
            <a:r>
              <a:rPr b="1"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endParaRPr i="0" sz="19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38100" lvl="0" marL="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939035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              </a:t>
            </a:r>
            <a:r>
              <a:rPr i="0" lang="en" sz="700" u="none" cap="none" strike="noStrike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" sz="1300" u="none" cap="none" strike="noStrike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i="0" lang="en" sz="1300" u="none" cap="none" strike="noStrike">
                <a:solidFill>
                  <a:srgbClr val="979797"/>
                </a:solidFill>
                <a:latin typeface="Open Sans"/>
                <a:ea typeface="Open Sans"/>
                <a:cs typeface="Open Sans"/>
                <a:sym typeface="Open Sans"/>
              </a:rPr>
              <a:t>src</a:t>
            </a:r>
            <a:r>
              <a:rPr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="</a:t>
            </a:r>
            <a:r>
              <a:rPr i="0" lang="en" sz="1300" u="none" cap="none" strike="noStrike">
                <a:solidFill>
                  <a:srgbClr val="939035"/>
                </a:solidFill>
                <a:latin typeface="Open Sans"/>
                <a:ea typeface="Open Sans"/>
                <a:cs typeface="Open Sans"/>
                <a:sym typeface="Open Sans"/>
              </a:rPr>
              <a:t>https://www.meucdn.com/imagem_pequena.jpg</a:t>
            </a:r>
            <a:r>
              <a:rPr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"/&gt;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71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TAG MILAGROSA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2" name="Google Shape;552;p71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2"/>
          <p:cNvSpPr/>
          <p:nvPr/>
        </p:nvSpPr>
        <p:spPr>
          <a:xfrm>
            <a:off x="275467" y="2619993"/>
            <a:ext cx="8593067" cy="22411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8" name="Google Shape;558;p72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MDN web docs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6VL15-RSOw10BSuAptovCvA76i7Nw7Z3tgB5CdJc_YzyJIzHYtfkkr2KOAF6gEkos84PrFWewLh8saWSrLG2qe6Uu1l9tq0ZTBLhSnNanrE8STxYNRqEPxtjn94Rfe1IO_qlo8LhSAw.png" id="559" name="Google Shape;559;p72"/>
          <p:cNvPicPr preferRelativeResize="0"/>
          <p:nvPr/>
        </p:nvPicPr>
        <p:blipFill rotWithShape="1">
          <a:blip r:embed="rId4">
            <a:alphaModFix/>
          </a:blip>
          <a:srcRect b="191" l="0" r="825" t="10121"/>
          <a:stretch/>
        </p:blipFill>
        <p:spPr>
          <a:xfrm>
            <a:off x="881137" y="592075"/>
            <a:ext cx="7320780" cy="3723941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560" name="Google Shape;560;p72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TAG MILAGROSA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61" name="Google Shape;561;p72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HISTORINHA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67" name="Google Shape;567;p73"/>
          <p:cNvSpPr txBox="1"/>
          <p:nvPr/>
        </p:nvSpPr>
        <p:spPr>
          <a:xfrm>
            <a:off x="1347722" y="2316583"/>
            <a:ext cx="6448556" cy="463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rgbClr val="FBFC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Historinha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68" name="Google Shape;568;p73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titled_Artwork 6.png" id="573" name="Google Shape;573;p74"/>
          <p:cNvPicPr preferRelativeResize="0"/>
          <p:nvPr/>
        </p:nvPicPr>
        <p:blipFill rotWithShape="1">
          <a:blip r:embed="rId3">
            <a:alphaModFix amt="0"/>
          </a:blip>
          <a:srcRect b="59023" l="48153" r="38739" t="29245"/>
          <a:stretch/>
        </p:blipFill>
        <p:spPr>
          <a:xfrm>
            <a:off x="2228657" y="2473649"/>
            <a:ext cx="641375" cy="425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74" name="Google Shape;574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699526" y="2440237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75" name="Google Shape;575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2924390" y="2393221"/>
            <a:ext cx="772273" cy="58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76" name="Google Shape;576;p74"/>
          <p:cNvPicPr preferRelativeResize="0"/>
          <p:nvPr/>
        </p:nvPicPr>
        <p:blipFill rotWithShape="1">
          <a:blip r:embed="rId3">
            <a:alphaModFix/>
          </a:blip>
          <a:srcRect b="38790" l="42568" r="42568" t="46873"/>
          <a:stretch/>
        </p:blipFill>
        <p:spPr>
          <a:xfrm>
            <a:off x="3746775" y="2426396"/>
            <a:ext cx="727386" cy="51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77" name="Google Shape;577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1401510" y="2391198"/>
            <a:ext cx="777547" cy="590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78" name="Google Shape;578;p74"/>
          <p:cNvPicPr preferRelativeResize="0"/>
          <p:nvPr/>
        </p:nvPicPr>
        <p:blipFill rotWithShape="1">
          <a:blip r:embed="rId3">
            <a:alphaModFix/>
          </a:blip>
          <a:srcRect b="59023" l="48153" r="38739" t="29245"/>
          <a:stretch/>
        </p:blipFill>
        <p:spPr>
          <a:xfrm>
            <a:off x="6098899" y="2473649"/>
            <a:ext cx="641375" cy="425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79" name="Google Shape;579;p74"/>
          <p:cNvPicPr preferRelativeResize="0"/>
          <p:nvPr/>
        </p:nvPicPr>
        <p:blipFill rotWithShape="1">
          <a:blip r:embed="rId3">
            <a:alphaModFix amt="0"/>
          </a:blip>
          <a:srcRect b="70138" l="20931" r="65738" t="16288"/>
          <a:stretch/>
        </p:blipFill>
        <p:spPr>
          <a:xfrm>
            <a:off x="4569768" y="2440237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0" name="Google Shape;580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6794631" y="2393221"/>
            <a:ext cx="772273" cy="58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1" name="Google Shape;581;p74"/>
          <p:cNvPicPr preferRelativeResize="0"/>
          <p:nvPr/>
        </p:nvPicPr>
        <p:blipFill rotWithShape="1">
          <a:blip r:embed="rId3">
            <a:alphaModFix amt="0"/>
          </a:blip>
          <a:srcRect b="38790" l="42568" r="42568" t="46873"/>
          <a:stretch/>
        </p:blipFill>
        <p:spPr>
          <a:xfrm>
            <a:off x="7617016" y="2426396"/>
            <a:ext cx="727386" cy="51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2" name="Google Shape;582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5271751" y="2391198"/>
            <a:ext cx="777548" cy="590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3" name="Google Shape;583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8440008" y="2440237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4" name="Google Shape;584;p74"/>
          <p:cNvPicPr preferRelativeResize="0"/>
          <p:nvPr/>
        </p:nvPicPr>
        <p:blipFill rotWithShape="1">
          <a:blip r:embed="rId3">
            <a:alphaModFix/>
          </a:blip>
          <a:srcRect b="59023" l="48153" r="38739" t="29245"/>
          <a:stretch/>
        </p:blipFill>
        <p:spPr>
          <a:xfrm>
            <a:off x="1096534" y="2984214"/>
            <a:ext cx="641375" cy="425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5" name="Google Shape;585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-432597" y="2950802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6" name="Google Shape;586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1792266" y="2903786"/>
            <a:ext cx="772273" cy="58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7" name="Google Shape;587;p74"/>
          <p:cNvPicPr preferRelativeResize="0"/>
          <p:nvPr/>
        </p:nvPicPr>
        <p:blipFill rotWithShape="1">
          <a:blip r:embed="rId3">
            <a:alphaModFix/>
          </a:blip>
          <a:srcRect b="38790" l="42568" r="42568" t="46873"/>
          <a:stretch/>
        </p:blipFill>
        <p:spPr>
          <a:xfrm>
            <a:off x="2614651" y="2936961"/>
            <a:ext cx="727386" cy="51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8" name="Google Shape;588;p74"/>
          <p:cNvPicPr preferRelativeResize="0"/>
          <p:nvPr/>
        </p:nvPicPr>
        <p:blipFill rotWithShape="1">
          <a:blip r:embed="rId3">
            <a:alphaModFix amt="0"/>
          </a:blip>
          <a:srcRect b="40821" l="27377" r="60177" t="46430"/>
          <a:stretch/>
        </p:blipFill>
        <p:spPr>
          <a:xfrm>
            <a:off x="269386" y="2901763"/>
            <a:ext cx="777548" cy="590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89" name="Google Shape;589;p74"/>
          <p:cNvPicPr preferRelativeResize="0"/>
          <p:nvPr/>
        </p:nvPicPr>
        <p:blipFill rotWithShape="1">
          <a:blip r:embed="rId3">
            <a:alphaModFix/>
          </a:blip>
          <a:srcRect b="59023" l="48153" r="38739" t="29245"/>
          <a:stretch/>
        </p:blipFill>
        <p:spPr>
          <a:xfrm>
            <a:off x="4966775" y="2984214"/>
            <a:ext cx="641375" cy="425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0" name="Google Shape;590;p74"/>
          <p:cNvPicPr preferRelativeResize="0"/>
          <p:nvPr/>
        </p:nvPicPr>
        <p:blipFill rotWithShape="1">
          <a:blip r:embed="rId3">
            <a:alphaModFix amt="0"/>
          </a:blip>
          <a:srcRect b="70138" l="20931" r="65738" t="16288"/>
          <a:stretch/>
        </p:blipFill>
        <p:spPr>
          <a:xfrm>
            <a:off x="3437644" y="2950802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1" name="Google Shape;591;p74"/>
          <p:cNvPicPr preferRelativeResize="0"/>
          <p:nvPr/>
        </p:nvPicPr>
        <p:blipFill rotWithShape="1">
          <a:blip r:embed="rId3">
            <a:alphaModFix amt="0"/>
          </a:blip>
          <a:srcRect b="40821" l="27377" r="60177" t="46430"/>
          <a:stretch/>
        </p:blipFill>
        <p:spPr>
          <a:xfrm>
            <a:off x="5662508" y="2903786"/>
            <a:ext cx="772273" cy="58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2" name="Google Shape;592;p74"/>
          <p:cNvPicPr preferRelativeResize="0"/>
          <p:nvPr/>
        </p:nvPicPr>
        <p:blipFill rotWithShape="1">
          <a:blip r:embed="rId3">
            <a:alphaModFix amt="0"/>
          </a:blip>
          <a:srcRect b="38790" l="42568" r="42568" t="46873"/>
          <a:stretch/>
        </p:blipFill>
        <p:spPr>
          <a:xfrm>
            <a:off x="6484893" y="2936961"/>
            <a:ext cx="727386" cy="51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3" name="Google Shape;593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4139627" y="2901763"/>
            <a:ext cx="777548" cy="590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4" name="Google Shape;594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7307885" y="2950802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5" name="Google Shape;595;p74"/>
          <p:cNvPicPr preferRelativeResize="0"/>
          <p:nvPr/>
        </p:nvPicPr>
        <p:blipFill rotWithShape="1">
          <a:blip r:embed="rId3">
            <a:alphaModFix amt="0"/>
          </a:blip>
          <a:srcRect b="38790" l="42568" r="42568" t="46873"/>
          <a:stretch/>
        </p:blipFill>
        <p:spPr>
          <a:xfrm>
            <a:off x="-117297" y="2426396"/>
            <a:ext cx="727386" cy="51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6" name="Google Shape;596;p74"/>
          <p:cNvPicPr preferRelativeResize="0"/>
          <p:nvPr/>
        </p:nvPicPr>
        <p:blipFill rotWithShape="1">
          <a:blip r:embed="rId3">
            <a:alphaModFix/>
          </a:blip>
          <a:srcRect b="59023" l="48153" r="38739" t="29245"/>
          <a:stretch/>
        </p:blipFill>
        <p:spPr>
          <a:xfrm>
            <a:off x="8830602" y="2984214"/>
            <a:ext cx="641375" cy="425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7" name="Google Shape;597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8003454" y="2901763"/>
            <a:ext cx="777548" cy="590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8" name="Google Shape;598;p74"/>
          <p:cNvPicPr preferRelativeResize="0"/>
          <p:nvPr/>
        </p:nvPicPr>
        <p:blipFill rotWithShape="1">
          <a:blip r:embed="rId3">
            <a:alphaModFix/>
          </a:blip>
          <a:srcRect b="59023" l="48153" r="38739" t="29245"/>
          <a:stretch/>
        </p:blipFill>
        <p:spPr>
          <a:xfrm>
            <a:off x="2228657" y="3543819"/>
            <a:ext cx="641375" cy="425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599" name="Google Shape;599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699526" y="3510407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0" name="Google Shape;600;p74"/>
          <p:cNvPicPr preferRelativeResize="0"/>
          <p:nvPr/>
        </p:nvPicPr>
        <p:blipFill rotWithShape="1">
          <a:blip r:embed="rId3">
            <a:alphaModFix amt="0"/>
          </a:blip>
          <a:srcRect b="40821" l="27377" r="60177" t="46430"/>
          <a:stretch/>
        </p:blipFill>
        <p:spPr>
          <a:xfrm>
            <a:off x="2924390" y="3463391"/>
            <a:ext cx="772273" cy="58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1" name="Google Shape;601;p74"/>
          <p:cNvPicPr preferRelativeResize="0"/>
          <p:nvPr/>
        </p:nvPicPr>
        <p:blipFill rotWithShape="1">
          <a:blip r:embed="rId3">
            <a:alphaModFix amt="0"/>
          </a:blip>
          <a:srcRect b="38790" l="42568" r="42568" t="46873"/>
          <a:stretch/>
        </p:blipFill>
        <p:spPr>
          <a:xfrm>
            <a:off x="3746775" y="3496566"/>
            <a:ext cx="727386" cy="51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2" name="Google Shape;602;p74"/>
          <p:cNvPicPr preferRelativeResize="0"/>
          <p:nvPr/>
        </p:nvPicPr>
        <p:blipFill rotWithShape="1">
          <a:blip r:embed="rId3">
            <a:alphaModFix amt="0"/>
          </a:blip>
          <a:srcRect b="40821" l="27377" r="60177" t="46430"/>
          <a:stretch/>
        </p:blipFill>
        <p:spPr>
          <a:xfrm>
            <a:off x="1401510" y="3461368"/>
            <a:ext cx="777547" cy="590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3" name="Google Shape;603;p74"/>
          <p:cNvPicPr preferRelativeResize="0"/>
          <p:nvPr/>
        </p:nvPicPr>
        <p:blipFill rotWithShape="1">
          <a:blip r:embed="rId3">
            <a:alphaModFix/>
          </a:blip>
          <a:srcRect b="59023" l="48153" r="38739" t="29245"/>
          <a:stretch/>
        </p:blipFill>
        <p:spPr>
          <a:xfrm>
            <a:off x="6098899" y="3543819"/>
            <a:ext cx="641375" cy="425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4" name="Google Shape;604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4569768" y="3510407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5" name="Google Shape;605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6794631" y="3463391"/>
            <a:ext cx="772273" cy="58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6" name="Google Shape;606;p74"/>
          <p:cNvPicPr preferRelativeResize="0"/>
          <p:nvPr/>
        </p:nvPicPr>
        <p:blipFill rotWithShape="1">
          <a:blip r:embed="rId3">
            <a:alphaModFix amt="0"/>
          </a:blip>
          <a:srcRect b="38790" l="42568" r="42568" t="46873"/>
          <a:stretch/>
        </p:blipFill>
        <p:spPr>
          <a:xfrm>
            <a:off x="7617016" y="3496566"/>
            <a:ext cx="727386" cy="51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7" name="Google Shape;607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5271751" y="3461368"/>
            <a:ext cx="777548" cy="590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8" name="Google Shape;608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8440008" y="3510407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09" name="Google Shape;609;p74"/>
          <p:cNvPicPr preferRelativeResize="0"/>
          <p:nvPr/>
        </p:nvPicPr>
        <p:blipFill rotWithShape="1">
          <a:blip r:embed="rId3">
            <a:alphaModFix/>
          </a:blip>
          <a:srcRect b="38790" l="42568" r="42568" t="46873"/>
          <a:stretch/>
        </p:blipFill>
        <p:spPr>
          <a:xfrm>
            <a:off x="-117297" y="3496566"/>
            <a:ext cx="727386" cy="51984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4"/>
          <p:cNvSpPr txBox="1"/>
          <p:nvPr/>
        </p:nvSpPr>
        <p:spPr>
          <a:xfrm>
            <a:off x="670750" y="677289"/>
            <a:ext cx="3007518" cy="652651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Sutiãs &amp;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Companhia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11" name="Google Shape;611;p74"/>
          <p:cNvSpPr txBox="1"/>
          <p:nvPr/>
        </p:nvSpPr>
        <p:spPr>
          <a:xfrm>
            <a:off x="670750" y="1462626"/>
            <a:ext cx="3007518" cy="519857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146050" lvl="0" marL="152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Ecommerce de calcinhas e sutiãs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52400" marR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Monolito Ruby on Rails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Untitled_Artwork 6.png" id="612" name="Google Shape;612;p74"/>
          <p:cNvPicPr preferRelativeResize="0"/>
          <p:nvPr/>
        </p:nvPicPr>
        <p:blipFill rotWithShape="1">
          <a:blip r:embed="rId3">
            <a:alphaModFix/>
          </a:blip>
          <a:srcRect b="59023" l="48153" r="38739" t="29245"/>
          <a:stretch/>
        </p:blipFill>
        <p:spPr>
          <a:xfrm>
            <a:off x="1096534" y="4103742"/>
            <a:ext cx="641375" cy="425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13" name="Google Shape;613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-432597" y="4070330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14" name="Google Shape;614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1792266" y="4023314"/>
            <a:ext cx="772273" cy="58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15" name="Google Shape;615;p74"/>
          <p:cNvPicPr preferRelativeResize="0"/>
          <p:nvPr/>
        </p:nvPicPr>
        <p:blipFill rotWithShape="1">
          <a:blip r:embed="rId3">
            <a:alphaModFix/>
          </a:blip>
          <a:srcRect b="38790" l="42568" r="42568" t="46873"/>
          <a:stretch/>
        </p:blipFill>
        <p:spPr>
          <a:xfrm>
            <a:off x="2614651" y="4056489"/>
            <a:ext cx="727386" cy="51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16" name="Google Shape;616;p74"/>
          <p:cNvPicPr preferRelativeResize="0"/>
          <p:nvPr/>
        </p:nvPicPr>
        <p:blipFill rotWithShape="1">
          <a:blip r:embed="rId3">
            <a:alphaModFix amt="0"/>
          </a:blip>
          <a:srcRect b="40821" l="27377" r="60177" t="46430"/>
          <a:stretch/>
        </p:blipFill>
        <p:spPr>
          <a:xfrm>
            <a:off x="269386" y="4021291"/>
            <a:ext cx="777548" cy="590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17" name="Google Shape;617;p74"/>
          <p:cNvPicPr preferRelativeResize="0"/>
          <p:nvPr/>
        </p:nvPicPr>
        <p:blipFill rotWithShape="1">
          <a:blip r:embed="rId3">
            <a:alphaModFix/>
          </a:blip>
          <a:srcRect b="59023" l="48153" r="38739" t="29245"/>
          <a:stretch/>
        </p:blipFill>
        <p:spPr>
          <a:xfrm>
            <a:off x="4966775" y="4103742"/>
            <a:ext cx="641375" cy="425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18" name="Google Shape;618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3437644" y="4070330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19" name="Google Shape;619;p74"/>
          <p:cNvPicPr preferRelativeResize="0"/>
          <p:nvPr/>
        </p:nvPicPr>
        <p:blipFill rotWithShape="1">
          <a:blip r:embed="rId3">
            <a:alphaModFix amt="0"/>
          </a:blip>
          <a:srcRect b="40821" l="27377" r="60177" t="46430"/>
          <a:stretch/>
        </p:blipFill>
        <p:spPr>
          <a:xfrm>
            <a:off x="5662508" y="4023314"/>
            <a:ext cx="772273" cy="58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20" name="Google Shape;620;p74"/>
          <p:cNvPicPr preferRelativeResize="0"/>
          <p:nvPr/>
        </p:nvPicPr>
        <p:blipFill rotWithShape="1">
          <a:blip r:embed="rId3">
            <a:alphaModFix/>
          </a:blip>
          <a:srcRect b="38790" l="42568" r="42568" t="46873"/>
          <a:stretch/>
        </p:blipFill>
        <p:spPr>
          <a:xfrm>
            <a:off x="6484893" y="4056489"/>
            <a:ext cx="727386" cy="519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21" name="Google Shape;621;p74"/>
          <p:cNvPicPr preferRelativeResize="0"/>
          <p:nvPr/>
        </p:nvPicPr>
        <p:blipFill rotWithShape="1">
          <a:blip r:embed="rId3">
            <a:alphaModFix/>
          </a:blip>
          <a:srcRect b="40821" l="27377" r="60177" t="46430"/>
          <a:stretch/>
        </p:blipFill>
        <p:spPr>
          <a:xfrm>
            <a:off x="4139627" y="4021291"/>
            <a:ext cx="777548" cy="590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22" name="Google Shape;622;p74"/>
          <p:cNvPicPr preferRelativeResize="0"/>
          <p:nvPr/>
        </p:nvPicPr>
        <p:blipFill rotWithShape="1">
          <a:blip r:embed="rId3">
            <a:alphaModFix/>
          </a:blip>
          <a:srcRect b="70138" l="20931" r="65738" t="16288"/>
          <a:stretch/>
        </p:blipFill>
        <p:spPr>
          <a:xfrm>
            <a:off x="7307885" y="4070330"/>
            <a:ext cx="652313" cy="49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23" name="Google Shape;623;p74"/>
          <p:cNvPicPr preferRelativeResize="0"/>
          <p:nvPr/>
        </p:nvPicPr>
        <p:blipFill rotWithShape="1">
          <a:blip r:embed="rId3">
            <a:alphaModFix/>
          </a:blip>
          <a:srcRect b="59023" l="48153" r="38739" t="29245"/>
          <a:stretch/>
        </p:blipFill>
        <p:spPr>
          <a:xfrm>
            <a:off x="8830602" y="4103742"/>
            <a:ext cx="641375" cy="425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_Artwork 6.png" id="624" name="Google Shape;624;p74"/>
          <p:cNvPicPr preferRelativeResize="0"/>
          <p:nvPr/>
        </p:nvPicPr>
        <p:blipFill rotWithShape="1">
          <a:blip r:embed="rId3">
            <a:alphaModFix amt="0"/>
          </a:blip>
          <a:srcRect b="40821" l="27377" r="60177" t="46430"/>
          <a:stretch/>
        </p:blipFill>
        <p:spPr>
          <a:xfrm>
            <a:off x="8003454" y="4021291"/>
            <a:ext cx="777548" cy="59018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4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HISTORINHA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26" name="Google Shape;626;p74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5"/>
          <p:cNvSpPr txBox="1"/>
          <p:nvPr/>
        </p:nvSpPr>
        <p:spPr>
          <a:xfrm>
            <a:off x="670750" y="1462626"/>
            <a:ext cx="3007518" cy="110361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146050" lvl="0" marL="152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Ecommerce de calcinhas e sutiãs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  <a:p>
            <a:pPr indent="-146050" lvl="0" marL="152400" marR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Monolito Ruby on Rails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4y_lxB0TXIKs_ouWQQsk5wlF05f7jmWte5RDsVCGoTxeysruhqhcqllyjEd1V4N0mvUGfc4ge7JdU3Z90aR401aGGf4KSHIOc8THuPWQV48sQYTgn-dyKrj8IOsZk4xDpg348Kc_Gn8.png" id="632" name="Google Shape;632;p75"/>
          <p:cNvPicPr preferRelativeResize="0"/>
          <p:nvPr/>
        </p:nvPicPr>
        <p:blipFill rotWithShape="1">
          <a:blip r:embed="rId3">
            <a:alphaModFix/>
          </a:blip>
          <a:srcRect b="0" l="0" r="34189" t="737"/>
          <a:stretch/>
        </p:blipFill>
        <p:spPr>
          <a:xfrm>
            <a:off x="4324532" y="284029"/>
            <a:ext cx="4552019" cy="457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5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HISTORINHA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34" name="Google Shape;634;p75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5" name="Google Shape;635;p75"/>
          <p:cNvSpPr txBox="1"/>
          <p:nvPr/>
        </p:nvSpPr>
        <p:spPr>
          <a:xfrm>
            <a:off x="670750" y="677289"/>
            <a:ext cx="3007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Sutiãs &amp;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Companhia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Crop.jpg" id="640" name="Google Shape;640;p76"/>
          <p:cNvPicPr preferRelativeResize="0"/>
          <p:nvPr/>
        </p:nvPicPr>
        <p:blipFill rotWithShape="1">
          <a:blip r:embed="rId3">
            <a:alphaModFix/>
          </a:blip>
          <a:srcRect b="2207" l="47399" r="7910" t="6176"/>
          <a:stretch/>
        </p:blipFill>
        <p:spPr>
          <a:xfrm>
            <a:off x="468412" y="1828563"/>
            <a:ext cx="3618615" cy="258365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6"/>
          <p:cNvSpPr/>
          <p:nvPr/>
        </p:nvSpPr>
        <p:spPr>
          <a:xfrm>
            <a:off x="851389" y="2226020"/>
            <a:ext cx="2838264" cy="16492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4y_lxB0TXIKs_ouWQQsk5wlF05f7jmWte5RDsVCGoTxeysruhqhcqllyjEd1V4N0mvUGfc4ge7JdU3Z90aR401aGGf4KSHIOc8THuPWQV48sQYTgn-dyKrj8IOsZk4xDpg348Kc_Gn8.png" id="642" name="Google Shape;642;p76"/>
          <p:cNvPicPr preferRelativeResize="0"/>
          <p:nvPr/>
        </p:nvPicPr>
        <p:blipFill rotWithShape="1">
          <a:blip r:embed="rId4">
            <a:alphaModFix/>
          </a:blip>
          <a:srcRect b="0" l="0" r="2738" t="737"/>
          <a:stretch/>
        </p:blipFill>
        <p:spPr>
          <a:xfrm>
            <a:off x="1278633" y="2371152"/>
            <a:ext cx="1998120" cy="1358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Crop.jpg" id="643" name="Google Shape;643;p76"/>
          <p:cNvPicPr preferRelativeResize="0"/>
          <p:nvPr/>
        </p:nvPicPr>
        <p:blipFill rotWithShape="1">
          <a:blip r:embed="rId3">
            <a:alphaModFix/>
          </a:blip>
          <a:srcRect b="18256" l="8747" r="77133" t="23458"/>
          <a:stretch/>
        </p:blipFill>
        <p:spPr>
          <a:xfrm>
            <a:off x="4267122" y="2296230"/>
            <a:ext cx="1434212" cy="206198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6"/>
          <p:cNvSpPr/>
          <p:nvPr/>
        </p:nvSpPr>
        <p:spPr>
          <a:xfrm>
            <a:off x="4609196" y="2621783"/>
            <a:ext cx="560894" cy="11225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4y_lxB0TXIKs_ouWQQsk5wlF05f7jmWte5RDsVCGoTxeysruhqhcqllyjEd1V4N0mvUGfc4ge7JdU3Z90aR401aGGf4KSHIOc8THuPWQV48sQYTgn-dyKrj8IOsZk4xDpg348Kc_Gn8.png" id="645" name="Google Shape;645;p76"/>
          <p:cNvPicPr preferRelativeResize="0"/>
          <p:nvPr/>
        </p:nvPicPr>
        <p:blipFill rotWithShape="1">
          <a:blip r:embed="rId4">
            <a:alphaModFix/>
          </a:blip>
          <a:srcRect b="0" l="0" r="28408" t="737"/>
          <a:stretch/>
        </p:blipFill>
        <p:spPr>
          <a:xfrm>
            <a:off x="4609213" y="2923941"/>
            <a:ext cx="560896" cy="518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6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HISTORINHA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47" name="Google Shape;647;p76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76"/>
          <p:cNvSpPr txBox="1"/>
          <p:nvPr/>
        </p:nvSpPr>
        <p:spPr>
          <a:xfrm>
            <a:off x="670750" y="677289"/>
            <a:ext cx="3007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Sutiãs &amp;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Companhia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idx="2" type="body"/>
          </p:nvPr>
        </p:nvSpPr>
        <p:spPr>
          <a:xfrm>
            <a:off x="328740" y="96522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1C1C1C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ROTEIRO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5" name="Google Shape;295;p50"/>
          <p:cNvSpPr txBox="1"/>
          <p:nvPr/>
        </p:nvSpPr>
        <p:spPr>
          <a:xfrm>
            <a:off x="712706" y="929035"/>
            <a:ext cx="3378882" cy="3571181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215900" lvl="0" marL="1905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Prefácio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1905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Tag HTML milagrosa que faz seu site perder até 48% do tamanho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1905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Historinha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1905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Reflexão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1905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Deixem a vovó em paz! :(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1905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Perguntas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1905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??????????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1905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•"/>
            </a:pP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" id="296" name="Google Shape;29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042" y="2637696"/>
            <a:ext cx="2040516" cy="19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0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1C1C1C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1C1C1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Crop.jpg" id="653" name="Google Shape;653;p77"/>
          <p:cNvPicPr preferRelativeResize="0"/>
          <p:nvPr/>
        </p:nvPicPr>
        <p:blipFill rotWithShape="1">
          <a:blip r:embed="rId3">
            <a:alphaModFix/>
          </a:blip>
          <a:srcRect b="2207" l="47399" r="7910" t="6176"/>
          <a:stretch/>
        </p:blipFill>
        <p:spPr>
          <a:xfrm>
            <a:off x="468412" y="1828563"/>
            <a:ext cx="3618615" cy="258365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7"/>
          <p:cNvSpPr/>
          <p:nvPr/>
        </p:nvSpPr>
        <p:spPr>
          <a:xfrm>
            <a:off x="851389" y="2226020"/>
            <a:ext cx="2838264" cy="16492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4y_lxB0TXIKs_ouWQQsk5wlF05f7jmWte5RDsVCGoTxeysruhqhcqllyjEd1V4N0mvUGfc4ge7JdU3Z90aR401aGGf4KSHIOc8THuPWQV48sQYTgn-dyKrj8IOsZk4xDpg348Kc_Gn8.png" id="655" name="Google Shape;655;p77"/>
          <p:cNvPicPr preferRelativeResize="0"/>
          <p:nvPr/>
        </p:nvPicPr>
        <p:blipFill rotWithShape="1">
          <a:blip r:embed="rId4">
            <a:alphaModFix amt="10000"/>
          </a:blip>
          <a:srcRect b="0" l="0" r="2738" t="737"/>
          <a:stretch/>
        </p:blipFill>
        <p:spPr>
          <a:xfrm>
            <a:off x="1278633" y="2371152"/>
            <a:ext cx="1998120" cy="1358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Crop.jpg" id="656" name="Google Shape;656;p77"/>
          <p:cNvPicPr preferRelativeResize="0"/>
          <p:nvPr/>
        </p:nvPicPr>
        <p:blipFill rotWithShape="1">
          <a:blip r:embed="rId3">
            <a:alphaModFix amt="10000"/>
          </a:blip>
          <a:srcRect b="18256" l="8747" r="77133" t="23458"/>
          <a:stretch/>
        </p:blipFill>
        <p:spPr>
          <a:xfrm>
            <a:off x="4267122" y="2296230"/>
            <a:ext cx="1434212" cy="2061982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7"/>
          <p:cNvSpPr/>
          <p:nvPr/>
        </p:nvSpPr>
        <p:spPr>
          <a:xfrm>
            <a:off x="4609196" y="2621783"/>
            <a:ext cx="560894" cy="11225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4y_lxB0TXIKs_ouWQQsk5wlF05f7jmWte5RDsVCGoTxeysruhqhcqllyjEd1V4N0mvUGfc4ge7JdU3Z90aR401aGGf4KSHIOc8THuPWQV48sQYTgn-dyKrj8IOsZk4xDpg348Kc_Gn8.png" id="658" name="Google Shape;658;p77"/>
          <p:cNvPicPr preferRelativeResize="0"/>
          <p:nvPr/>
        </p:nvPicPr>
        <p:blipFill rotWithShape="1">
          <a:blip r:embed="rId4">
            <a:alphaModFix amt="10000"/>
          </a:blip>
          <a:srcRect b="0" l="0" r="28408" t="737"/>
          <a:stretch/>
        </p:blipFill>
        <p:spPr>
          <a:xfrm>
            <a:off x="4609213" y="2923941"/>
            <a:ext cx="560896" cy="518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7"/>
          <p:cNvSpPr txBox="1"/>
          <p:nvPr/>
        </p:nvSpPr>
        <p:spPr>
          <a:xfrm>
            <a:off x="2668734" y="755824"/>
            <a:ext cx="3618608" cy="51822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Clientes desktop (⅓ do total) recebiam páginas até </a:t>
            </a:r>
            <a:r>
              <a:rPr b="1"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47,9%</a:t>
            </a: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maiores do que o necessário.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77"/>
          <p:cNvSpPr txBox="1"/>
          <p:nvPr/>
        </p:nvSpPr>
        <p:spPr>
          <a:xfrm>
            <a:off x="1379523" y="2695872"/>
            <a:ext cx="2087018" cy="709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4500"/>
              <a:buFont typeface="Arial"/>
              <a:buNone/>
            </a:pPr>
            <a:r>
              <a:rPr i="0" lang="en" sz="45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47,9%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661" name="Google Shape;661;p77"/>
          <p:cNvCxnSpPr/>
          <p:nvPr/>
        </p:nvCxnSpPr>
        <p:spPr>
          <a:xfrm rot="10800000">
            <a:off x="1349050" y="2820425"/>
            <a:ext cx="0" cy="477300"/>
          </a:xfrm>
          <a:prstGeom prst="straightConnector1">
            <a:avLst/>
          </a:prstGeom>
          <a:noFill/>
          <a:ln cap="flat" cmpd="sng" w="38100">
            <a:solidFill>
              <a:srgbClr val="F649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62" name="Google Shape;662;p77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HISTORINHA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63" name="Google Shape;663;p77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4" name="Google Shape;664;p77"/>
          <p:cNvSpPr txBox="1"/>
          <p:nvPr/>
        </p:nvSpPr>
        <p:spPr>
          <a:xfrm>
            <a:off x="670750" y="677289"/>
            <a:ext cx="3007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Sutiãs &amp;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Companhia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Crop.jpg" id="669" name="Google Shape;669;p78"/>
          <p:cNvPicPr preferRelativeResize="0"/>
          <p:nvPr/>
        </p:nvPicPr>
        <p:blipFill rotWithShape="1">
          <a:blip r:embed="rId3">
            <a:alphaModFix/>
          </a:blip>
          <a:srcRect b="2207" l="47399" r="7910" t="6176"/>
          <a:stretch/>
        </p:blipFill>
        <p:spPr>
          <a:xfrm>
            <a:off x="468412" y="1828563"/>
            <a:ext cx="3618615" cy="258365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8"/>
          <p:cNvSpPr/>
          <p:nvPr/>
        </p:nvSpPr>
        <p:spPr>
          <a:xfrm>
            <a:off x="851389" y="2226020"/>
            <a:ext cx="2838264" cy="16492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4y_lxB0TXIKs_ouWQQsk5wlF05f7jmWte5RDsVCGoTxeysruhqhcqllyjEd1V4N0mvUGfc4ge7JdU3Z90aR401aGGf4KSHIOc8THuPWQV48sQYTgn-dyKrj8IOsZk4xDpg348Kc_Gn8.png" id="671" name="Google Shape;671;p78"/>
          <p:cNvPicPr preferRelativeResize="0"/>
          <p:nvPr/>
        </p:nvPicPr>
        <p:blipFill rotWithShape="1">
          <a:blip r:embed="rId4">
            <a:alphaModFix amt="40000"/>
          </a:blip>
          <a:srcRect b="0" l="0" r="2738" t="737"/>
          <a:stretch/>
        </p:blipFill>
        <p:spPr>
          <a:xfrm>
            <a:off x="1278633" y="2371152"/>
            <a:ext cx="1998120" cy="1358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Crop.jpg" id="672" name="Google Shape;672;p78"/>
          <p:cNvPicPr preferRelativeResize="0"/>
          <p:nvPr/>
        </p:nvPicPr>
        <p:blipFill rotWithShape="1">
          <a:blip r:embed="rId3">
            <a:alphaModFix/>
          </a:blip>
          <a:srcRect b="18256" l="8747" r="77133" t="23458"/>
          <a:stretch/>
        </p:blipFill>
        <p:spPr>
          <a:xfrm>
            <a:off x="4267122" y="2296230"/>
            <a:ext cx="1434212" cy="2061982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78"/>
          <p:cNvSpPr/>
          <p:nvPr/>
        </p:nvSpPr>
        <p:spPr>
          <a:xfrm>
            <a:off x="4609196" y="2621783"/>
            <a:ext cx="560894" cy="11225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4y_lxB0TXIKs_ouWQQsk5wlF05f7jmWte5RDsVCGoTxeysruhqhcqllyjEd1V4N0mvUGfc4ge7JdU3Z90aR401aGGf4KSHIOc8THuPWQV48sQYTgn-dyKrj8IOsZk4xDpg348Kc_Gn8.png" id="674" name="Google Shape;674;p78"/>
          <p:cNvPicPr preferRelativeResize="0"/>
          <p:nvPr/>
        </p:nvPicPr>
        <p:blipFill rotWithShape="1">
          <a:blip r:embed="rId4">
            <a:alphaModFix amt="40000"/>
          </a:blip>
          <a:srcRect b="0" l="0" r="28408" t="737"/>
          <a:stretch/>
        </p:blipFill>
        <p:spPr>
          <a:xfrm>
            <a:off x="4609213" y="2923941"/>
            <a:ext cx="560896" cy="518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8"/>
          <p:cNvSpPr txBox="1"/>
          <p:nvPr/>
        </p:nvSpPr>
        <p:spPr>
          <a:xfrm>
            <a:off x="1781776" y="2695872"/>
            <a:ext cx="996762" cy="709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4500"/>
              <a:buFont typeface="Arial"/>
              <a:buNone/>
            </a:pPr>
            <a:r>
              <a:rPr i="0" lang="en" sz="45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1x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76" name="Google Shape;676;p78"/>
          <p:cNvSpPr txBox="1"/>
          <p:nvPr/>
        </p:nvSpPr>
        <p:spPr>
          <a:xfrm>
            <a:off x="4391262" y="2828321"/>
            <a:ext cx="996761" cy="709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2x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77" name="Google Shape;677;p78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HISTORINHA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78" name="Google Shape;678;p78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9" name="Google Shape;679;p78"/>
          <p:cNvSpPr txBox="1"/>
          <p:nvPr/>
        </p:nvSpPr>
        <p:spPr>
          <a:xfrm>
            <a:off x="670750" y="677289"/>
            <a:ext cx="3007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Sutiãs &amp;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Companhia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ZRDZMLrI07OiodT07tjNvO18doDuuEu8OtwRIMHhUWM63FIrVFeHVt2DpDx29Rl4EsXOYiYhYyA2RNtfOaVJF7MOfnBLHoPPx6ii-MduopspsJ0j53NvgerGC59NsNCDD_PJOVZCJ8.png" id="684" name="Google Shape;68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29" y="1848129"/>
            <a:ext cx="7715743" cy="1623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79"/>
          <p:cNvCxnSpPr/>
          <p:nvPr/>
        </p:nvCxnSpPr>
        <p:spPr>
          <a:xfrm flipH="1" rot="10800000">
            <a:off x="4414846" y="3486935"/>
            <a:ext cx="0" cy="356059"/>
          </a:xfrm>
          <a:prstGeom prst="straightConnector1">
            <a:avLst/>
          </a:prstGeom>
          <a:noFill/>
          <a:ln cap="flat" cmpd="sng" w="28575">
            <a:solidFill>
              <a:srgbClr val="F649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6" name="Google Shape;686;p79"/>
          <p:cNvCxnSpPr/>
          <p:nvPr/>
        </p:nvCxnSpPr>
        <p:spPr>
          <a:xfrm flipH="1" rot="10800000">
            <a:off x="5379252" y="3486935"/>
            <a:ext cx="0" cy="356059"/>
          </a:xfrm>
          <a:prstGeom prst="straightConnector1">
            <a:avLst/>
          </a:prstGeom>
          <a:noFill/>
          <a:ln cap="flat" cmpd="sng" w="28575">
            <a:solidFill>
              <a:srgbClr val="F649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87" name="Google Shape;687;p79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HISTORINHA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88" name="Google Shape;688;p79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79"/>
          <p:cNvSpPr txBox="1"/>
          <p:nvPr/>
        </p:nvSpPr>
        <p:spPr>
          <a:xfrm>
            <a:off x="670750" y="677289"/>
            <a:ext cx="3007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Sutiãs &amp;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Companhia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Na_ejvAYTMZBN9LmmFs5s2OsQicDUdgwcxzd9r5oJaZnww8TrK9AeNqnYjjLZW5C8hDqMyc8YTHDTypK22TIiY1vFIkm7denM7dMQCHYW0h0nah0l8nkTGBiggSLpDFv88u6uZVl6U.gif" id="694" name="Google Shape;69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3721" y="952620"/>
            <a:ext cx="2936558" cy="323825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80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HISTORINHA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96" name="Google Shape;696;p80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1"/>
          <p:cNvSpPr txBox="1"/>
          <p:nvPr>
            <p:ph idx="2" type="body"/>
          </p:nvPr>
        </p:nvSpPr>
        <p:spPr>
          <a:xfrm>
            <a:off x="328740" y="101284"/>
            <a:ext cx="1649173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02" name="Google Shape;702;p81"/>
          <p:cNvSpPr txBox="1"/>
          <p:nvPr/>
        </p:nvSpPr>
        <p:spPr>
          <a:xfrm>
            <a:off x="1347722" y="2316583"/>
            <a:ext cx="6448556" cy="463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rgbClr val="FBFC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03" name="Google Shape;703;p81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rP18mY_R6yolVqJYUjvL5z-d3D2uLOnE51mabn3Ex2SI2AxeeuPejhsfdkAoZ9ybC7hYuJOKq_jJNMtH3Xm-5Rk3nKzgbL_ELPiDA_gQtzi2JIBqkbsD1Q0P0JAjpG961mTboOOnk.png" id="708" name="Google Shape;70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671" y="1972219"/>
            <a:ext cx="3890658" cy="119906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2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10" name="Google Shape;710;p82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eIgLa9bZbwY3PLrg4PETrsArignHsU_ouT0N9LobVDeUd8NlTcQV0fo-j7oqdYzTIiGzXGeJ9BwQC6c4v7rTdwfUmOl8FI5PXFY_g6RDnEGSfgYTY2mGS8qeEp9c-UPO_RDGGwAX7g.png" id="715" name="Google Shape;715;p83"/>
          <p:cNvPicPr preferRelativeResize="0"/>
          <p:nvPr/>
        </p:nvPicPr>
        <p:blipFill rotWithShape="1">
          <a:blip r:embed="rId3">
            <a:alphaModFix/>
          </a:blip>
          <a:srcRect b="0" l="0" r="560" t="8653"/>
          <a:stretch/>
        </p:blipFill>
        <p:spPr>
          <a:xfrm>
            <a:off x="1134389" y="2675312"/>
            <a:ext cx="6909550" cy="3702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ZOwsTAoBhWwA1yisteCAaegVI6keTm-roarARbbNFaVoKyiVbdCJp86jrSUjp32QIH6HhJiccNe9tm7M_FLOSv5Adl_Wn8dZUCmPJbxxhL08HQAtkqy5O8zlb-_n7dcsrYTmcEQSdQ.png" id="716" name="Google Shape;716;p83"/>
          <p:cNvPicPr preferRelativeResize="0"/>
          <p:nvPr/>
        </p:nvPicPr>
        <p:blipFill rotWithShape="1">
          <a:blip r:embed="rId4">
            <a:alphaModFix/>
          </a:blip>
          <a:srcRect b="4515" l="491" r="0" t="4516"/>
          <a:stretch/>
        </p:blipFill>
        <p:spPr>
          <a:xfrm>
            <a:off x="1127171" y="1904802"/>
            <a:ext cx="6923888" cy="36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Google Shape;717;p83"/>
          <p:cNvCxnSpPr/>
          <p:nvPr/>
        </p:nvCxnSpPr>
        <p:spPr>
          <a:xfrm flipH="1" rot="10800000">
            <a:off x="4079790" y="3280423"/>
            <a:ext cx="0" cy="356059"/>
          </a:xfrm>
          <a:prstGeom prst="straightConnector1">
            <a:avLst/>
          </a:prstGeom>
          <a:noFill/>
          <a:ln cap="flat" cmpd="sng" w="28575">
            <a:solidFill>
              <a:srgbClr val="F649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18" name="Google Shape;718;p83"/>
          <p:cNvCxnSpPr/>
          <p:nvPr/>
        </p:nvCxnSpPr>
        <p:spPr>
          <a:xfrm>
            <a:off x="4079790" y="1358095"/>
            <a:ext cx="0" cy="370285"/>
          </a:xfrm>
          <a:prstGeom prst="straightConnector1">
            <a:avLst/>
          </a:prstGeom>
          <a:noFill/>
          <a:ln cap="flat" cmpd="sng" w="28575">
            <a:solidFill>
              <a:srgbClr val="F649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19" name="Google Shape;719;p83"/>
          <p:cNvSpPr/>
          <p:nvPr/>
        </p:nvSpPr>
        <p:spPr>
          <a:xfrm>
            <a:off x="3712450" y="1831900"/>
            <a:ext cx="699000" cy="1308600"/>
          </a:xfrm>
          <a:prstGeom prst="rect">
            <a:avLst/>
          </a:prstGeom>
          <a:noFill/>
          <a:ln cap="flat" cmpd="sng" w="28575">
            <a:solidFill>
              <a:srgbClr val="F6494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0" name="Google Shape;720;p83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21" name="Google Shape;721;p83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4"/>
          <p:cNvSpPr/>
          <p:nvPr/>
        </p:nvSpPr>
        <p:spPr>
          <a:xfrm>
            <a:off x="275467" y="2619993"/>
            <a:ext cx="8593067" cy="22411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MacX7L1nTnxTmCz_-hUHGIDT1HuchRfIvVwJMaHkf5deHmuurE9J3qIEOa7LOZLDVkYAzl5FTYzJz-vnKtqey0PGFvsSadEFDD0KhR57O9cScRFUwqWTWJI9urnbadZWCh_JnGDF5vg.png" id="727" name="Google Shape;72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1882" y="805064"/>
            <a:ext cx="4840236" cy="3533372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728" name="Google Shape;728;p84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29" name="Google Shape;729;p84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5"/>
          <p:cNvSpPr/>
          <p:nvPr/>
        </p:nvSpPr>
        <p:spPr>
          <a:xfrm>
            <a:off x="275467" y="2619993"/>
            <a:ext cx="8593200" cy="22413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-yqE02TgZSfTsyBYHPHjFAG8FnpTufN2IDNjUk2IJfBw1mRZ35eA4v525FEu8m3n7XVPpAUZmvz5F6EXL1qv4MaJHjBwcKWL65WRSwAhIoG8Lld7_FJLOkbVjZLvCYZVDmAvCOoI4Oc.png" id="735" name="Google Shape;73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2391" y="1125695"/>
            <a:ext cx="3896929" cy="2192023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v7IAAbKIE9Xr5enTMeMj4oVNVKroUk_YhTKuJJm5xJCr9ww1r6Dqy0DUu8Y6MlsGCxikKePEX7vHH96XT4pEU5Pd5gX_A09-4XyGijPP8x1S1w4_5o_WwLbmyEAJxQv7gIjvCHgmRRU.png" id="736" name="Google Shape;73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680" y="1131730"/>
            <a:ext cx="3453813" cy="2179953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737" name="Google Shape;737;p85"/>
          <p:cNvSpPr txBox="1"/>
          <p:nvPr/>
        </p:nvSpPr>
        <p:spPr>
          <a:xfrm>
            <a:off x="2156545" y="3614400"/>
            <a:ext cx="650085" cy="25234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85"/>
          <p:cNvSpPr txBox="1"/>
          <p:nvPr/>
        </p:nvSpPr>
        <p:spPr>
          <a:xfrm>
            <a:off x="6115813" y="3614400"/>
            <a:ext cx="650084" cy="25234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85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40" name="Google Shape;740;p85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gceRqiHlRv5qZPpWBy_DkjoSM2thCdTsW4AYHFvxOLo2nU5jhouFwpIm4uY7NQRRYfQb39-DjVSV-JFgWSbe3FyN3Gt3HEgtf216Cxm2tdlx9nWJxBtYKy2FG66mLAnR9X2hqmQYM4.gif" id="745" name="Google Shape;74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576" y="477711"/>
            <a:ext cx="7296847" cy="4188077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6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47" name="Google Shape;747;p86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/>
        </p:nvSpPr>
        <p:spPr>
          <a:xfrm>
            <a:off x="1347722" y="2268958"/>
            <a:ext cx="6448556" cy="463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rgbClr val="FBFC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3" name="Google Shape;303;p51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SqH30RUDwa8w-Lkx2uyK4Z0Hzej-aE6fZl-JS8ZRbM81jC5WdbhHP_U_jlX9lf-GNdCLedgIJOj2_y9AetI16skGQk18oZH_IMVFHd7aDUdjqSf0myPTXMQE4xiYQgdqRz7pOw1DLo.png" id="752" name="Google Shape;75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88" y="702469"/>
            <a:ext cx="5305425" cy="3738563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7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54" name="Google Shape;754;p87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I9nQtNDq_GTxOWR_oxf92ZsA9JSgcgY5r2BtTS-qtMTZUQ0_XNIgxOdCKnYj7zHNhg1kHABi9eZAhh_VhHRzcJwI-v3qiHiTkDOEoi53Yb0MNHns9TM3tZyU_sZzcA6KmGXl9T112g.png" id="759" name="Google Shape;75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88" y="702469"/>
            <a:ext cx="5305425" cy="3738563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8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61" name="Google Shape;761;p88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CH6eEGsdHQIKn2jQhGJRDDXGt5hnqnZum8EWaTv1Een5K-X5tJSH1px71ucYYb7mrYgVy5E87pAgKYGzGSQk-yW9NZSpaGw2W_J_KkOmDOC7_4txSmca52vw6Q6geFt8RqV9l6WvdU.png" id="766" name="Google Shape;76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88" y="702469"/>
            <a:ext cx="5305425" cy="3738563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9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68" name="Google Shape;768;p89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3" name="Google Shape;773;p90"/>
          <p:cNvCxnSpPr/>
          <p:nvPr/>
        </p:nvCxnSpPr>
        <p:spPr>
          <a:xfrm flipH="1">
            <a:off x="1492800" y="952153"/>
            <a:ext cx="0" cy="3244065"/>
          </a:xfrm>
          <a:prstGeom prst="straightConnector1">
            <a:avLst/>
          </a:prstGeom>
          <a:noFill/>
          <a:ln cap="flat" cmpd="sng" w="19050">
            <a:solidFill>
              <a:srgbClr val="2D2D2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74" name="Google Shape;774;p90"/>
          <p:cNvCxnSpPr/>
          <p:nvPr/>
        </p:nvCxnSpPr>
        <p:spPr>
          <a:xfrm flipH="1">
            <a:off x="4341921" y="952153"/>
            <a:ext cx="0" cy="3244065"/>
          </a:xfrm>
          <a:prstGeom prst="straightConnector1">
            <a:avLst/>
          </a:prstGeom>
          <a:noFill/>
          <a:ln cap="flat" cmpd="sng" w="19050">
            <a:solidFill>
              <a:srgbClr val="2D2D2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75" name="Google Shape;775;p90"/>
          <p:cNvCxnSpPr/>
          <p:nvPr/>
        </p:nvCxnSpPr>
        <p:spPr>
          <a:xfrm flipH="1">
            <a:off x="7443989" y="952153"/>
            <a:ext cx="0" cy="3244065"/>
          </a:xfrm>
          <a:prstGeom prst="straightConnector1">
            <a:avLst/>
          </a:prstGeom>
          <a:noFill/>
          <a:ln cap="flat" cmpd="sng" w="19050">
            <a:solidFill>
              <a:srgbClr val="2D2D2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76" name="Google Shape;776;p90"/>
          <p:cNvSpPr/>
          <p:nvPr/>
        </p:nvSpPr>
        <p:spPr>
          <a:xfrm>
            <a:off x="1360750" y="736335"/>
            <a:ext cx="6232457" cy="255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7" name="Google Shape;777;p90"/>
          <p:cNvSpPr txBox="1"/>
          <p:nvPr/>
        </p:nvSpPr>
        <p:spPr>
          <a:xfrm>
            <a:off x="1225398" y="646599"/>
            <a:ext cx="534804" cy="2240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8" name="Google Shape;778;p90"/>
          <p:cNvSpPr txBox="1"/>
          <p:nvPr/>
        </p:nvSpPr>
        <p:spPr>
          <a:xfrm>
            <a:off x="3997809" y="646599"/>
            <a:ext cx="650084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2015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9" name="Google Shape;779;p90"/>
          <p:cNvSpPr txBox="1"/>
          <p:nvPr/>
        </p:nvSpPr>
        <p:spPr>
          <a:xfrm>
            <a:off x="7152607" y="639986"/>
            <a:ext cx="582765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0" name="Google Shape;780;p90"/>
          <p:cNvSpPr txBox="1"/>
          <p:nvPr/>
        </p:nvSpPr>
        <p:spPr>
          <a:xfrm>
            <a:off x="989448" y="4338875"/>
            <a:ext cx="1006703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~20 KB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1" name="Google Shape;781;p90"/>
          <p:cNvSpPr txBox="1"/>
          <p:nvPr/>
        </p:nvSpPr>
        <p:spPr>
          <a:xfrm>
            <a:off x="3733451" y="4338875"/>
            <a:ext cx="1183380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~200 KB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2" name="Google Shape;782;p90"/>
          <p:cNvSpPr txBox="1"/>
          <p:nvPr/>
        </p:nvSpPr>
        <p:spPr>
          <a:xfrm>
            <a:off x="6670746" y="4274159"/>
            <a:ext cx="1451235" cy="3587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900"/>
              <a:buFont typeface="Arial"/>
              <a:buNone/>
            </a:pPr>
            <a:r>
              <a:rPr i="0" lang="en" sz="19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~2 MB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descr="CgMkNBrpleh6Cc2A4aR6sIaHzkJPVUjGOS166N20oqBEEXrOLCFXG6uZLO2xXiUBqjEb1soAbNbCgcKz_OnkS7H1lliFBMAM7-kq6vd6iEQ3AhfxQR7D3ZsY3Cxsk_6H8FhOvkGw-ko.png" id="783" name="Google Shape;78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344" y="1307774"/>
            <a:ext cx="1991040" cy="2530645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Xz95nr9Na9fhKo_piw2NBB1xUhJScbzx94jP6mjVU9hIUyTH1-JgdWMpU5rJc7YOgLDk8ZH2XGDxlxKcVpMx9HFqFaTOmdcMpM9ZGdpxUn9DJDuUTWtLwKGQn82n8EJRW1J0kIXP1Zs.png" id="784" name="Google Shape;784;p90"/>
          <p:cNvPicPr preferRelativeResize="0"/>
          <p:nvPr/>
        </p:nvPicPr>
        <p:blipFill rotWithShape="1">
          <a:blip r:embed="rId4">
            <a:alphaModFix/>
          </a:blip>
          <a:srcRect b="1182" l="0" r="0" t="0"/>
          <a:stretch/>
        </p:blipFill>
        <p:spPr>
          <a:xfrm>
            <a:off x="493568" y="1307774"/>
            <a:ext cx="1998535" cy="2532823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WGU1qYWhtaf3W_qP3eyyXeHJKNvgfOcxPlSqNM74m9w6bspn9My1VEmX8Skv-NK8CNLpSUXWuzO97yBuQP8zX3_6oZ7V86AeMuXHItOIaBFg-2pSL6jlVCkeaLoMD-CD5KEF--hwQas.png" id="785" name="Google Shape;785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7696" y="1313969"/>
            <a:ext cx="2432586" cy="2518255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786" name="Google Shape;786;p90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87" name="Google Shape;787;p90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1"/>
          <p:cNvSpPr/>
          <p:nvPr/>
        </p:nvSpPr>
        <p:spPr>
          <a:xfrm>
            <a:off x="1085469" y="4008353"/>
            <a:ext cx="6615811" cy="390637"/>
          </a:xfrm>
          <a:prstGeom prst="rect">
            <a:avLst/>
          </a:prstGeom>
          <a:solidFill>
            <a:srgbClr val="303030"/>
          </a:solidFill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lMe-tMlTxSVXWRHYKBWNXkPA9dwHe2itpWmKmqjZ3rlHphFzxRzhODnwk-AqdJTTsmxehg7eRNQGaQQrSi__1vRAqd3760fWVVT-ce55cDibEkR3ttTrESsE7Wb-P6d4M7dYgVODgik.png" id="793" name="Google Shape;793;p91"/>
          <p:cNvPicPr preferRelativeResize="0"/>
          <p:nvPr/>
        </p:nvPicPr>
        <p:blipFill rotWithShape="1">
          <a:blip r:embed="rId3">
            <a:alphaModFix/>
          </a:blip>
          <a:srcRect b="0" l="0" r="3564" t="0"/>
          <a:stretch/>
        </p:blipFill>
        <p:spPr>
          <a:xfrm>
            <a:off x="2303734" y="4097482"/>
            <a:ext cx="4203899" cy="231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YUPmOfPG3LyXuneE3es07uGIufOJ7nCCSrAw6qP5Xd3uL888OeDu2esqFNmrnTqEmepNAGYJLyC-eOPEHYLSzAUUFh29po9hDjGrK0hSIfe0RjJeepoLu2EdramDJRqI0VMMq9NYw.png" id="794" name="Google Shape;79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803" y="547906"/>
            <a:ext cx="6615810" cy="3167319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795" name="Google Shape;795;p91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Bloat – Delighted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91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97" name="Google Shape;797;p91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DKfQRsDHn-akoZF_ClwT5xygdZmDiMZ7KUfz1a392A0Q0KujNr_RppfXSjRE1ZIT1o7eMlL-q4kf3_q4aVZFFNAUx28QO6BK-Ghwc9hboYdcTZibOazoDfwGXOKEJFyP4zBUdBlc0.png" id="802" name="Google Shape;80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88" y="547688"/>
            <a:ext cx="530542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92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04" name="Google Shape;804;p92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GCW9yuHE1z2ZSwNB9i08R5uRhVtgozSkXy_FhQ3GvxTNoyHqy7e3MqfPZe8ILHrJcfPVeDA4dU4DAFz53Z38f_GOB7LLeMyK4WeQCty1L9FMA6Ca_54fDMXgaarMo0fyaG6QaHDHIk.png" id="809" name="Google Shape;80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88" y="547688"/>
            <a:ext cx="530542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3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REFLEXÃO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11" name="Google Shape;811;p93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4"/>
          <p:cNvSpPr txBox="1"/>
          <p:nvPr>
            <p:ph idx="2" type="body"/>
          </p:nvPr>
        </p:nvSpPr>
        <p:spPr>
          <a:xfrm>
            <a:off x="328740" y="101284"/>
            <a:ext cx="2142011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DEIXEM A VOVÓ EM PAZ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17" name="Google Shape;817;p94"/>
          <p:cNvSpPr txBox="1"/>
          <p:nvPr/>
        </p:nvSpPr>
        <p:spPr>
          <a:xfrm>
            <a:off x="1347722" y="2316583"/>
            <a:ext cx="6448556" cy="463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BFCFF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rgbClr val="FBFC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Deixem a vovó em paz! :(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18" name="Google Shape;818;p94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95"/>
          <p:cNvGrpSpPr/>
          <p:nvPr/>
        </p:nvGrpSpPr>
        <p:grpSpPr>
          <a:xfrm>
            <a:off x="1123522" y="1609293"/>
            <a:ext cx="1929588" cy="2007428"/>
            <a:chOff x="0" y="0"/>
            <a:chExt cx="5145565" cy="5353139"/>
          </a:xfrm>
        </p:grpSpPr>
        <p:sp>
          <p:nvSpPr>
            <p:cNvPr id="824" name="Google Shape;824;p95"/>
            <p:cNvSpPr/>
            <p:nvPr/>
          </p:nvSpPr>
          <p:spPr>
            <a:xfrm>
              <a:off x="0" y="33965"/>
              <a:ext cx="5145565" cy="5319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457200" rotWithShape="0" dir="5400000" dist="25400">
                <a:srgbClr val="000000">
                  <a:alpha val="7843"/>
                </a:srgbClr>
              </a:outerShdw>
            </a:effectLst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1XYG8GUZ-6pv6p89qosGW3NZLNvUzphujX26Tiliot097cQu_1FtRapBE9uFwrHpNVIKzAas66ikGdzHXD9tp8UkVbBS0BK-V0KIzTtKYEWxDQS7SxW_SpFUl2wdvl0O0Kvdh_q9dIk.png" id="825" name="Google Shape;825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419" y="0"/>
              <a:ext cx="4841176" cy="51331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creen Shot 2019-04-08 at 09.24.35.png" id="826" name="Google Shape;82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8847" y="1511885"/>
            <a:ext cx="2826306" cy="2119730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Screen Shot 2019-04-08 at 09.25.06.png" id="827" name="Google Shape;82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2311" y="1880969"/>
            <a:ext cx="1815441" cy="1381562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Screen Shot 2019-04-08 at 09.26.43.png" id="828" name="Google Shape;828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46135" y="1825959"/>
            <a:ext cx="1929587" cy="1491583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Screen Shot 2019-04-08 at 09.35.46.png" id="829" name="Google Shape;829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5129" y="1671321"/>
            <a:ext cx="1867205" cy="1800857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830" name="Google Shape;830;p95"/>
          <p:cNvSpPr txBox="1"/>
          <p:nvPr>
            <p:ph idx="2" type="body"/>
          </p:nvPr>
        </p:nvSpPr>
        <p:spPr>
          <a:xfrm>
            <a:off x="328740" y="101284"/>
            <a:ext cx="2142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DEIXEM A VOVÓ EM PAZ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31" name="Google Shape;831;p95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6"/>
          <p:cNvSpPr txBox="1"/>
          <p:nvPr/>
        </p:nvSpPr>
        <p:spPr>
          <a:xfrm>
            <a:off x="515150" y="1754275"/>
            <a:ext cx="8113800" cy="20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600"/>
              <a:buFont typeface="Arial"/>
              <a:buNone/>
            </a:pPr>
            <a:r>
              <a:rPr i="0" lang="en" sz="2600" u="none" cap="none" strike="noStrike">
                <a:solidFill>
                  <a:srgbClr val="2D2D2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Taboola is the world’s largest content discovery platform. We help publishers boost engagement and monetize their online properties while enabling advertisers and marketers to reach highly engaged audiences in a cost-effective and scalable way.</a:t>
            </a:r>
            <a:endParaRPr sz="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7" name="Google Shape;837;p96"/>
          <p:cNvSpPr txBox="1"/>
          <p:nvPr/>
        </p:nvSpPr>
        <p:spPr>
          <a:xfrm>
            <a:off x="3823027" y="881496"/>
            <a:ext cx="1497945" cy="70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557"/>
              </a:buClr>
              <a:buSzPts val="10100"/>
              <a:buFont typeface="Arial"/>
              <a:buNone/>
            </a:pPr>
            <a:r>
              <a:rPr b="0" i="0" lang="en" sz="10100" u="none" cap="none" strike="noStrike">
                <a:solidFill>
                  <a:srgbClr val="FF555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00"/>
          </a:p>
        </p:txBody>
      </p:sp>
      <p:sp>
        <p:nvSpPr>
          <p:cNvPr id="838" name="Google Shape;838;p96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How Taboola Works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96"/>
          <p:cNvSpPr txBox="1"/>
          <p:nvPr>
            <p:ph idx="2" type="body"/>
          </p:nvPr>
        </p:nvSpPr>
        <p:spPr>
          <a:xfrm>
            <a:off x="328740" y="101284"/>
            <a:ext cx="2142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DEIXEM A VOVÓ EM PAZ</a:t>
            </a:r>
            <a:endParaRPr sz="500">
              <a:solidFill>
                <a:srgbClr val="2D2D2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40" name="Google Shape;840;p96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bK-OeXaDH4Xtx4U5ZLwt5r8vdTWPCetVrjIFXJi0mDDn6pujYSAQv1VyE9H056TkcNxZ9QSI6IVRBbilHjfEFWNkciGiod_5_Ar-yckq33p7nFsbBE38hDjRIsyAYqGJiiAAq_bxfI.png" id="309" name="Google Shape;30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334" y="1575701"/>
            <a:ext cx="4609331" cy="19920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2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1" name="Google Shape;311;p52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SwisbJrEAuaxCpwZhoubqcurYfiQrkfcWX-5wGymuXFYF3Ihv8cB7Ruk2ngUmeF_xwYWvcEdtzqf_tOmaXaJhn9ytcr4o9ltBwe0vuMfgAHuzoAx4eQz09N12erJlDvVjqwym3tqQ.png" id="845" name="Google Shape;84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348" y="560601"/>
            <a:ext cx="5295665" cy="4584155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846" name="Google Shape;846;p97"/>
          <p:cNvSpPr txBox="1"/>
          <p:nvPr/>
        </p:nvSpPr>
        <p:spPr>
          <a:xfrm>
            <a:off x="268094" y="4879094"/>
            <a:ext cx="4265659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Link: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Vovozometer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7" name="Google Shape;847;p97"/>
          <p:cNvSpPr txBox="1"/>
          <p:nvPr>
            <p:ph idx="2" type="body"/>
          </p:nvPr>
        </p:nvSpPr>
        <p:spPr>
          <a:xfrm>
            <a:off x="328740" y="101284"/>
            <a:ext cx="2142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DEIXEM A VOVÓ EM PAZ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48" name="Google Shape;848;p97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8"/>
          <p:cNvSpPr txBox="1"/>
          <p:nvPr/>
        </p:nvSpPr>
        <p:spPr>
          <a:xfrm>
            <a:off x="576516" y="766209"/>
            <a:ext cx="3841762" cy="351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Vovozometer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54" name="Google Shape;854;p98"/>
          <p:cNvSpPr txBox="1"/>
          <p:nvPr/>
        </p:nvSpPr>
        <p:spPr>
          <a:xfrm>
            <a:off x="576516" y="1116716"/>
            <a:ext cx="5750654" cy="244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SELENIUM-WEBDRIVER, USER AGENT MOBILE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Untitled_Artwork 14.png" id="855" name="Google Shape;855;p98"/>
          <p:cNvPicPr preferRelativeResize="0"/>
          <p:nvPr/>
        </p:nvPicPr>
        <p:blipFill rotWithShape="1">
          <a:blip r:embed="rId3">
            <a:alphaModFix/>
          </a:blip>
          <a:srcRect b="0" l="5381" r="4382" t="34459"/>
          <a:stretch/>
        </p:blipFill>
        <p:spPr>
          <a:xfrm>
            <a:off x="2888396" y="1651790"/>
            <a:ext cx="6263958" cy="33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98"/>
          <p:cNvSpPr txBox="1"/>
          <p:nvPr>
            <p:ph idx="2" type="body"/>
          </p:nvPr>
        </p:nvSpPr>
        <p:spPr>
          <a:xfrm>
            <a:off x="328740" y="101284"/>
            <a:ext cx="2142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DEIXEM A VOVÓ EM PAZ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57" name="Google Shape;857;p98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8" name="Google Shape;858;p98"/>
          <p:cNvSpPr txBox="1"/>
          <p:nvPr/>
        </p:nvSpPr>
        <p:spPr>
          <a:xfrm>
            <a:off x="581278" y="1465217"/>
            <a:ext cx="33789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2413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Repete 20x: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254000" lvl="1" marL="508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Scroll até o fim da página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254000" lvl="1" marL="508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Espera 1 segundo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254000" lvl="1" marL="508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Match de termos de clickbait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Gera relatório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gnuplot do relatório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9"/>
          <p:cNvSpPr txBox="1"/>
          <p:nvPr/>
        </p:nvSpPr>
        <p:spPr>
          <a:xfrm>
            <a:off x="581278" y="1465286"/>
            <a:ext cx="23040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2413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Granny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vovó que foi presa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avó que foi presa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vovó choca médicos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avó choca médicos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99"/>
          <p:cNvSpPr txBox="1"/>
          <p:nvPr/>
        </p:nvSpPr>
        <p:spPr>
          <a:xfrm>
            <a:off x="4138100" y="1465290"/>
            <a:ext cx="43503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241300" lvl="0" marL="266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 startAt="2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Regular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atriz do sbt descobre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descobre progressiva caseira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segredo antirrugas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você precisa parar de comer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quase vai presa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vira febre no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vira febre em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viraliza em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obriga pele a não ter rugas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1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99"/>
          <p:cNvSpPr txBox="1"/>
          <p:nvPr>
            <p:ph idx="2" type="body"/>
          </p:nvPr>
        </p:nvSpPr>
        <p:spPr>
          <a:xfrm>
            <a:off x="328740" y="101284"/>
            <a:ext cx="2142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DEIXEM A VOVÓ EM PAZ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66" name="Google Shape;866;p99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7" name="Google Shape;867;p99"/>
          <p:cNvSpPr txBox="1"/>
          <p:nvPr/>
        </p:nvSpPr>
        <p:spPr>
          <a:xfrm>
            <a:off x="576516" y="766209"/>
            <a:ext cx="3841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Vovozometer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g6Ea8R2xKYP3Hlbadro63z7OzMa47Uet5XpA1UezjHoi_kaJ3pJtfmpw-cKs7eVqilz2lPO-NV6TUKQdOuDzBFkTeMdLFP3kl_d0qRk8J0UE0_YuyzqvIPxdd-P-VPAOUoSS9IFjQ.png" id="872" name="Google Shape;87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836" y="638114"/>
            <a:ext cx="6238327" cy="3867272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00"/>
          <p:cNvSpPr txBox="1"/>
          <p:nvPr>
            <p:ph idx="2" type="body"/>
          </p:nvPr>
        </p:nvSpPr>
        <p:spPr>
          <a:xfrm>
            <a:off x="328740" y="101284"/>
            <a:ext cx="2142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DEIXEM A VOVÓ EM PAZ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74" name="Google Shape;874;p100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Hm3MSH6nfXV3aPm91T0KhBuUqmoy5-XuxtXAbA4hjbH-rdxoEW6YaPkPSUwC-IMTDPjXKRHOqpMV1ZsN5Z7TJenesHoTqp47jr7x4pHSZXuV-wGecq8bKT_mdKm3Z-1bfmSvXfGMIM.png" id="879" name="Google Shape;87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459" y="459714"/>
            <a:ext cx="6831082" cy="4224073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01"/>
          <p:cNvSpPr txBox="1"/>
          <p:nvPr>
            <p:ph idx="2" type="body"/>
          </p:nvPr>
        </p:nvSpPr>
        <p:spPr>
          <a:xfrm>
            <a:off x="328740" y="101284"/>
            <a:ext cx="2142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DEIXEM A VOVÓ EM PAZ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81" name="Google Shape;881;p101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02"/>
          <p:cNvGrpSpPr/>
          <p:nvPr/>
        </p:nvGrpSpPr>
        <p:grpSpPr>
          <a:xfrm>
            <a:off x="1410574" y="1419480"/>
            <a:ext cx="1929588" cy="2013109"/>
            <a:chOff x="-1" y="-15150"/>
            <a:chExt cx="5145566" cy="5368289"/>
          </a:xfrm>
        </p:grpSpPr>
        <p:sp>
          <p:nvSpPr>
            <p:cNvPr id="887" name="Google Shape;887;p102"/>
            <p:cNvSpPr/>
            <p:nvPr/>
          </p:nvSpPr>
          <p:spPr>
            <a:xfrm>
              <a:off x="-1" y="-15150"/>
              <a:ext cx="5145566" cy="53682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457200" rotWithShape="0" dir="5400000" dist="25400">
                <a:srgbClr val="000000">
                  <a:alpha val="7843"/>
                </a:srgbClr>
              </a:outerShdw>
            </a:effectLst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1XYG8GUZ-6pv6p89qosGW3NZLNvUzphujX26Tiliot097cQu_1FtRapBE9uFwrHpNVIKzAas66ikGdzHXD9tp8UkVbBS0BK-V0KIzTtKYEWxDQS7SxW_SpFUl2wdvl0O0Kvdh_q9dIk.png" id="888" name="Google Shape;888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419" y="0"/>
              <a:ext cx="4841176" cy="51331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creen Shot 2019-04-08 at 09.24.35.png" id="889" name="Google Shape;889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6054" y="-206984"/>
            <a:ext cx="2211893" cy="1658920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grpSp>
        <p:nvGrpSpPr>
          <p:cNvPr id="890" name="Google Shape;890;p102"/>
          <p:cNvGrpSpPr/>
          <p:nvPr/>
        </p:nvGrpSpPr>
        <p:grpSpPr>
          <a:xfrm>
            <a:off x="1402335" y="-194226"/>
            <a:ext cx="1929588" cy="1498164"/>
            <a:chOff x="0" y="0"/>
            <a:chExt cx="5145565" cy="3995102"/>
          </a:xfrm>
        </p:grpSpPr>
        <p:sp>
          <p:nvSpPr>
            <p:cNvPr id="891" name="Google Shape;891;p102"/>
            <p:cNvSpPr/>
            <p:nvPr/>
          </p:nvSpPr>
          <p:spPr>
            <a:xfrm>
              <a:off x="0" y="0"/>
              <a:ext cx="5145565" cy="39951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457200" rotWithShape="0" dir="5400000" dist="25400">
                <a:srgbClr val="000000">
                  <a:alpha val="7843"/>
                </a:srgbClr>
              </a:outerShdw>
            </a:effectLst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Screen Shot 2019-04-08 at 09.25.06.png" id="892" name="Google Shape;892;p102"/>
            <p:cNvPicPr preferRelativeResize="0"/>
            <p:nvPr/>
          </p:nvPicPr>
          <p:blipFill rotWithShape="1">
            <a:blip r:embed="rId5">
              <a:alphaModFix/>
            </a:blip>
            <a:srcRect b="0" l="4412" r="2512" t="0"/>
            <a:stretch/>
          </p:blipFill>
          <p:spPr>
            <a:xfrm>
              <a:off x="140078" y="22899"/>
              <a:ext cx="4830124" cy="39492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creen Shot 2019-04-08 at 09.35.46.png" id="893" name="Google Shape;893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954" y="3552894"/>
            <a:ext cx="1914830" cy="1846790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Screen Shot 2019-04-08 at 09.26.43.png" id="894" name="Google Shape;894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5807" y="1573781"/>
            <a:ext cx="2212386" cy="1710188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Screen Shot 2019-04-08 at 09.24.35.png" id="895" name="Google Shape;89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36734" y="745516"/>
            <a:ext cx="2211893" cy="1658920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Screen Shot 2019-04-08 at 09.35.46.png" id="896" name="Google Shape;896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4935" y="1268582"/>
            <a:ext cx="2406082" cy="2320586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grpSp>
        <p:nvGrpSpPr>
          <p:cNvPr id="897" name="Google Shape;897;p102"/>
          <p:cNvGrpSpPr/>
          <p:nvPr/>
        </p:nvGrpSpPr>
        <p:grpSpPr>
          <a:xfrm>
            <a:off x="5814647" y="-1363701"/>
            <a:ext cx="2406082" cy="2503145"/>
            <a:chOff x="0" y="0"/>
            <a:chExt cx="6416217" cy="6675050"/>
          </a:xfrm>
        </p:grpSpPr>
        <p:sp>
          <p:nvSpPr>
            <p:cNvPr id="898" name="Google Shape;898;p102"/>
            <p:cNvSpPr/>
            <p:nvPr/>
          </p:nvSpPr>
          <p:spPr>
            <a:xfrm>
              <a:off x="0" y="42353"/>
              <a:ext cx="6416217" cy="66326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457200" rotWithShape="0" dir="5400000" dist="25400">
                <a:srgbClr val="000000">
                  <a:alpha val="7843"/>
                </a:srgbClr>
              </a:outerShdw>
            </a:effectLst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1XYG8GUZ-6pv6p89qosGW3NZLNvUzphujX26Tiliot097cQu_1FtRapBE9uFwrHpNVIKzAas66ikGdzHXD9tp8UkVbBS0BK-V0KIzTtKYEWxDQS7SxW_SpFUl2wdvl0O0Kvdh_q9dIk.png" id="899" name="Google Shape;899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699" y="0"/>
              <a:ext cx="6036660" cy="64006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creen Shot 2019-04-08 at 09.26.43.png" id="900" name="Google Shape;900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963036" y="2526281"/>
            <a:ext cx="3238194" cy="2503144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Screen Shot 2019-04-08 at 09.35.46.png" id="901" name="Google Shape;901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39671" y="-1224314"/>
            <a:ext cx="1914829" cy="1846790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Screen Shot 2019-04-08 at 09.24.35.png" id="902" name="Google Shape;90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1537" y="3718308"/>
            <a:ext cx="2406081" cy="1804561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grpSp>
        <p:nvGrpSpPr>
          <p:cNvPr id="903" name="Google Shape;903;p102"/>
          <p:cNvGrpSpPr/>
          <p:nvPr/>
        </p:nvGrpSpPr>
        <p:grpSpPr>
          <a:xfrm>
            <a:off x="8360908" y="1425161"/>
            <a:ext cx="1929588" cy="2007428"/>
            <a:chOff x="0" y="0"/>
            <a:chExt cx="5145565" cy="5353139"/>
          </a:xfrm>
        </p:grpSpPr>
        <p:sp>
          <p:nvSpPr>
            <p:cNvPr id="904" name="Google Shape;904;p102"/>
            <p:cNvSpPr/>
            <p:nvPr/>
          </p:nvSpPr>
          <p:spPr>
            <a:xfrm>
              <a:off x="0" y="33965"/>
              <a:ext cx="5145565" cy="53191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457200" rotWithShape="0" dir="5400000" dist="25400">
                <a:srgbClr val="000000">
                  <a:alpha val="7843"/>
                </a:srgbClr>
              </a:outerShdw>
            </a:effectLst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1XYG8GUZ-6pv6p89qosGW3NZLNvUzphujX26Tiliot097cQu_1FtRapBE9uFwrHpNVIKzAas66ikGdzHXD9tp8UkVbBS0BK-V0KIzTtKYEWxDQS7SxW_SpFUl2wdvl0O0Kvdh_q9dIk.png" id="905" name="Google Shape;905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419" y="0"/>
              <a:ext cx="4841176" cy="51331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creen Shot 2019-04-08 at 09.25.06.png" id="906" name="Google Shape;906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2667" y="-176114"/>
            <a:ext cx="1946068" cy="1480970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Screen Shot 2019-04-08 at 09.35.46.png" id="907" name="Google Shape;907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68287" y="3552894"/>
            <a:ext cx="1914829" cy="1846790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grpSp>
        <p:nvGrpSpPr>
          <p:cNvPr id="908" name="Google Shape;908;p102"/>
          <p:cNvGrpSpPr/>
          <p:nvPr/>
        </p:nvGrpSpPr>
        <p:grpSpPr>
          <a:xfrm>
            <a:off x="3466054" y="3405814"/>
            <a:ext cx="2211893" cy="1717350"/>
            <a:chOff x="0" y="0"/>
            <a:chExt cx="5898380" cy="4579599"/>
          </a:xfrm>
        </p:grpSpPr>
        <p:sp>
          <p:nvSpPr>
            <p:cNvPr id="909" name="Google Shape;909;p102"/>
            <p:cNvSpPr/>
            <p:nvPr/>
          </p:nvSpPr>
          <p:spPr>
            <a:xfrm>
              <a:off x="0" y="0"/>
              <a:ext cx="5898380" cy="45795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457200" rotWithShape="0" dir="5400000" dist="25400">
                <a:srgbClr val="000000">
                  <a:alpha val="7843"/>
                </a:srgbClr>
              </a:outerShdw>
            </a:effectLst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 Light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Screen Shot 2019-04-08 at 09.25.06.png" id="910" name="Google Shape;910;p102"/>
            <p:cNvPicPr preferRelativeResize="0"/>
            <p:nvPr/>
          </p:nvPicPr>
          <p:blipFill rotWithShape="1">
            <a:blip r:embed="rId5">
              <a:alphaModFix/>
            </a:blip>
            <a:srcRect b="0" l="4412" r="2512" t="0"/>
            <a:stretch/>
          </p:blipFill>
          <p:spPr>
            <a:xfrm>
              <a:off x="160572" y="26249"/>
              <a:ext cx="5536789" cy="4527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2D2D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3"/>
          <p:cNvSpPr txBox="1"/>
          <p:nvPr/>
        </p:nvSpPr>
        <p:spPr>
          <a:xfrm>
            <a:off x="590738" y="888853"/>
            <a:ext cx="3007518" cy="33932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557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FF555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Resumão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16" name="Google Shape;916;p103"/>
          <p:cNvSpPr txBox="1"/>
          <p:nvPr/>
        </p:nvSpPr>
        <p:spPr>
          <a:xfrm>
            <a:off x="596875" y="1458900"/>
            <a:ext cx="6807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190500" lvl="0" marL="19050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Cuidado com hype-driven development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0" marL="190500" marR="0" rtl="0" algn="l">
              <a:lnSpc>
                <a:spcPct val="6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Otimize para todos os clientes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0" marL="190500" marR="0" rtl="0" algn="l">
              <a:lnSpc>
                <a:spcPct val="6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srcset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0" marL="190500" marR="0" rtl="0" algn="l">
              <a:lnSpc>
                <a:spcPct val="6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Reflita se você precisa mesmo de tantos assets (scripts, css, fontes…)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103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22" name="Google Shape;92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842" y="2024442"/>
            <a:ext cx="2153397" cy="2081247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04"/>
          <p:cNvSpPr txBox="1"/>
          <p:nvPr/>
        </p:nvSpPr>
        <p:spPr>
          <a:xfrm>
            <a:off x="5038376" y="1535177"/>
            <a:ext cx="3345080" cy="1720454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1905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200"/>
              <a:buFont typeface="Open Sans"/>
              <a:buChar char="•"/>
            </a:pPr>
            <a:r>
              <a:rPr i="0" lang="en" sz="12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Web bloat score</a:t>
            </a:r>
            <a:endParaRPr sz="12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Idle Words – </a:t>
            </a:r>
            <a:r>
              <a:rPr i="0" lang="en" sz="12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Website obesity</a:t>
            </a:r>
            <a:endParaRPr sz="12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Quartz – </a:t>
            </a:r>
            <a:r>
              <a:rPr i="0" lang="en" sz="12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Bloated web</a:t>
            </a:r>
            <a:endParaRPr sz="12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200"/>
              <a:buFont typeface="Open Sans"/>
              <a:buChar char="•"/>
            </a:pPr>
            <a:r>
              <a:rPr i="0" lang="en" sz="12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Better motherfucking website</a:t>
            </a:r>
            <a:endParaRPr sz="12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Jake Bialer – </a:t>
            </a:r>
            <a:r>
              <a:rPr i="0" lang="en" sz="12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Analysis Of  Taboola Ads</a:t>
            </a:r>
            <a:endParaRPr sz="12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200"/>
              <a:buFont typeface="Open Sans"/>
              <a:buChar char="•"/>
            </a:pPr>
            <a:r>
              <a:rPr i="0" lang="en" sz="12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Vovozometer</a:t>
            </a:r>
            <a:endParaRPr sz="12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4" name="Google Shape;924;p104"/>
          <p:cNvSpPr txBox="1"/>
          <p:nvPr/>
        </p:nvSpPr>
        <p:spPr>
          <a:xfrm>
            <a:off x="5038376" y="1202539"/>
            <a:ext cx="1451158" cy="244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Web Bloat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5" name="Google Shape;925;p104"/>
          <p:cNvSpPr txBox="1"/>
          <p:nvPr/>
        </p:nvSpPr>
        <p:spPr>
          <a:xfrm>
            <a:off x="5029453" y="3914952"/>
            <a:ext cx="3527053" cy="579855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1905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Developer Mozilla  – </a:t>
            </a:r>
            <a:r>
              <a:rPr i="0" lang="en" sz="12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Responsive images</a:t>
            </a:r>
            <a:endParaRPr sz="12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0500" lvl="0" marL="190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200"/>
              <a:buFont typeface="Open Sans"/>
              <a:buChar char="•"/>
            </a:pPr>
            <a:r>
              <a:rPr i="0" lang="en" sz="1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Webkit – </a:t>
            </a:r>
            <a:r>
              <a:rPr i="0" lang="en" sz="12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Srcset</a:t>
            </a:r>
            <a:endParaRPr sz="12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104"/>
          <p:cNvSpPr txBox="1"/>
          <p:nvPr/>
        </p:nvSpPr>
        <p:spPr>
          <a:xfrm>
            <a:off x="5043741" y="3582315"/>
            <a:ext cx="1451158" cy="244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Srcset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7" name="Google Shape;927;p104"/>
          <p:cNvSpPr txBox="1"/>
          <p:nvPr/>
        </p:nvSpPr>
        <p:spPr>
          <a:xfrm>
            <a:off x="5009801" y="735236"/>
            <a:ext cx="2236300" cy="252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LINKS INTERESSANTES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928" name="Google Shape;928;p104"/>
          <p:cNvCxnSpPr/>
          <p:nvPr/>
        </p:nvCxnSpPr>
        <p:spPr>
          <a:xfrm flipH="1">
            <a:off x="4432060" y="489165"/>
            <a:ext cx="0" cy="4169562"/>
          </a:xfrm>
          <a:prstGeom prst="straightConnector1">
            <a:avLst/>
          </a:prstGeom>
          <a:noFill/>
          <a:ln cap="flat" cmpd="sng" w="28575">
            <a:solidFill>
              <a:srgbClr val="DCDCDC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29" name="Google Shape;929;p104"/>
          <p:cNvSpPr txBox="1"/>
          <p:nvPr/>
        </p:nvSpPr>
        <p:spPr>
          <a:xfrm>
            <a:off x="715631" y="1041253"/>
            <a:ext cx="3007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557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FF555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Perguntas?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30" name="Google Shape;930;p104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Crop.jpg" id="316" name="Google Shape;316;p53"/>
          <p:cNvPicPr preferRelativeResize="0"/>
          <p:nvPr/>
        </p:nvPicPr>
        <p:blipFill rotWithShape="1">
          <a:blip r:embed="rId3">
            <a:alphaModFix/>
          </a:blip>
          <a:srcRect b="0" l="48977" r="7946" t="0"/>
          <a:stretch/>
        </p:blipFill>
        <p:spPr>
          <a:xfrm>
            <a:off x="1064171" y="1436150"/>
            <a:ext cx="2505717" cy="2025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Crop.jpg" id="317" name="Google Shape;317;p53"/>
          <p:cNvPicPr preferRelativeResize="0"/>
          <p:nvPr/>
        </p:nvPicPr>
        <p:blipFill rotWithShape="1">
          <a:blip r:embed="rId3">
            <a:alphaModFix/>
          </a:blip>
          <a:srcRect b="0" l="48977" r="7946" t="0"/>
          <a:stretch/>
        </p:blipFill>
        <p:spPr>
          <a:xfrm>
            <a:off x="4679378" y="656684"/>
            <a:ext cx="3624612" cy="293061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3"/>
          <p:cNvSpPr txBox="1"/>
          <p:nvPr/>
        </p:nvSpPr>
        <p:spPr>
          <a:xfrm>
            <a:off x="1775533" y="3690375"/>
            <a:ext cx="1082946" cy="370669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929 KB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53"/>
          <p:cNvSpPr txBox="1"/>
          <p:nvPr/>
        </p:nvSpPr>
        <p:spPr>
          <a:xfrm>
            <a:off x="5821750" y="3690375"/>
            <a:ext cx="1339816" cy="37067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3.034 KB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53"/>
          <p:cNvSpPr txBox="1"/>
          <p:nvPr/>
        </p:nvSpPr>
        <p:spPr>
          <a:xfrm>
            <a:off x="3598110" y="2104570"/>
            <a:ext cx="1082946" cy="370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&gt;&gt;&gt;&gt;&gt;&gt;</a:t>
            </a:r>
            <a:endParaRPr sz="500"/>
          </a:p>
        </p:txBody>
      </p:sp>
      <p:sp>
        <p:nvSpPr>
          <p:cNvPr id="321" name="Google Shape;321;p53"/>
          <p:cNvSpPr txBox="1"/>
          <p:nvPr/>
        </p:nvSpPr>
        <p:spPr>
          <a:xfrm>
            <a:off x="3598110" y="2437070"/>
            <a:ext cx="1082946" cy="370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&gt;&gt;&gt;&gt;&gt;&gt;</a:t>
            </a:r>
            <a:endParaRPr sz="500"/>
          </a:p>
        </p:txBody>
      </p:sp>
      <p:sp>
        <p:nvSpPr>
          <p:cNvPr id="322" name="Google Shape;322;p53"/>
          <p:cNvSpPr txBox="1"/>
          <p:nvPr/>
        </p:nvSpPr>
        <p:spPr>
          <a:xfrm>
            <a:off x="3598110" y="1724445"/>
            <a:ext cx="1082946" cy="370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&gt;&gt;&gt;&gt;&gt;&gt;</a:t>
            </a:r>
            <a:endParaRPr sz="500"/>
          </a:p>
        </p:txBody>
      </p:sp>
      <p:sp>
        <p:nvSpPr>
          <p:cNvPr id="323" name="Google Shape;323;p53"/>
          <p:cNvSpPr txBox="1"/>
          <p:nvPr/>
        </p:nvSpPr>
        <p:spPr>
          <a:xfrm>
            <a:off x="1991964" y="4121827"/>
            <a:ext cx="650084" cy="25234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53"/>
          <p:cNvSpPr txBox="1"/>
          <p:nvPr/>
        </p:nvSpPr>
        <p:spPr>
          <a:xfrm>
            <a:off x="6166616" y="4121827"/>
            <a:ext cx="650084" cy="25234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53"/>
          <p:cNvSpPr txBox="1"/>
          <p:nvPr/>
        </p:nvSpPr>
        <p:spPr>
          <a:xfrm>
            <a:off x="268094" y="4879094"/>
            <a:ext cx="4265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SpeedCurve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53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/>
          <p:nvPr/>
        </p:nvSpPr>
        <p:spPr>
          <a:xfrm>
            <a:off x="275467" y="2619993"/>
            <a:ext cx="8593067" cy="22411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4"/>
          <p:cNvSpPr txBox="1"/>
          <p:nvPr/>
        </p:nvSpPr>
        <p:spPr>
          <a:xfrm>
            <a:off x="267671" y="4879095"/>
            <a:ext cx="4265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sz="9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Referência: </a:t>
            </a:r>
            <a:r>
              <a:rPr i="0" lang="en" sz="900" u="sng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Tech Crunch</a:t>
            </a:r>
            <a:endParaRPr sz="500">
              <a:solidFill>
                <a:srgbClr val="2D2D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KrFeqgmRlK647WDOu-xuEcmtD2utWb6Q9_bvgYw_XIgLOggzDlO-mWq4-t5KCaM31aRj6kq_U1PuidCpLFc3UTURE5hUuqJIOLNp9US5xIXwPROvMU-eYL2HPW7Ai6GYmrje7BxfW7E.png" id="334" name="Google Shape;334;p54"/>
          <p:cNvPicPr preferRelativeResize="0"/>
          <p:nvPr/>
        </p:nvPicPr>
        <p:blipFill rotWithShape="1">
          <a:blip r:embed="rId4">
            <a:alphaModFix/>
          </a:blip>
          <a:srcRect b="0" l="0" r="9542" t="0"/>
          <a:stretch/>
        </p:blipFill>
        <p:spPr>
          <a:xfrm>
            <a:off x="2726987" y="711988"/>
            <a:ext cx="3960753" cy="3629689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335" name="Google Shape;335;p54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36" name="Google Shape;336;p54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55"/>
          <p:cNvCxnSpPr/>
          <p:nvPr/>
        </p:nvCxnSpPr>
        <p:spPr>
          <a:xfrm flipH="1">
            <a:off x="729734" y="952153"/>
            <a:ext cx="0" cy="3244065"/>
          </a:xfrm>
          <a:prstGeom prst="straightConnector1">
            <a:avLst/>
          </a:prstGeom>
          <a:noFill/>
          <a:ln cap="flat" cmpd="sng" w="19050">
            <a:solidFill>
              <a:srgbClr val="2D2D2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42" name="Google Shape;342;p55"/>
          <p:cNvCxnSpPr/>
          <p:nvPr/>
        </p:nvCxnSpPr>
        <p:spPr>
          <a:xfrm flipH="1">
            <a:off x="2294543" y="952153"/>
            <a:ext cx="0" cy="3244065"/>
          </a:xfrm>
          <a:prstGeom prst="straightConnector1">
            <a:avLst/>
          </a:prstGeom>
          <a:noFill/>
          <a:ln cap="flat" cmpd="sng" w="19050">
            <a:solidFill>
              <a:srgbClr val="2D2D2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43" name="Google Shape;343;p55"/>
          <p:cNvCxnSpPr/>
          <p:nvPr/>
        </p:nvCxnSpPr>
        <p:spPr>
          <a:xfrm flipH="1">
            <a:off x="3789595" y="952153"/>
            <a:ext cx="0" cy="3244065"/>
          </a:xfrm>
          <a:prstGeom prst="straightConnector1">
            <a:avLst/>
          </a:prstGeom>
          <a:noFill/>
          <a:ln cap="flat" cmpd="sng" w="19050">
            <a:solidFill>
              <a:srgbClr val="2D2D2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44" name="Google Shape;344;p55"/>
          <p:cNvCxnSpPr/>
          <p:nvPr/>
        </p:nvCxnSpPr>
        <p:spPr>
          <a:xfrm flipH="1">
            <a:off x="5354404" y="952153"/>
            <a:ext cx="0" cy="3244065"/>
          </a:xfrm>
          <a:prstGeom prst="straightConnector1">
            <a:avLst/>
          </a:prstGeom>
          <a:noFill/>
          <a:ln cap="flat" cmpd="sng" w="19050">
            <a:solidFill>
              <a:srgbClr val="2D2D2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45" name="Google Shape;345;p55"/>
          <p:cNvCxnSpPr/>
          <p:nvPr/>
        </p:nvCxnSpPr>
        <p:spPr>
          <a:xfrm flipH="1">
            <a:off x="6918903" y="952153"/>
            <a:ext cx="0" cy="3244065"/>
          </a:xfrm>
          <a:prstGeom prst="straightConnector1">
            <a:avLst/>
          </a:prstGeom>
          <a:noFill/>
          <a:ln cap="flat" cmpd="sng" w="19050">
            <a:solidFill>
              <a:srgbClr val="2D2D2D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46" name="Google Shape;346;p55"/>
          <p:cNvCxnSpPr/>
          <p:nvPr/>
        </p:nvCxnSpPr>
        <p:spPr>
          <a:xfrm flipH="1">
            <a:off x="8483711" y="952153"/>
            <a:ext cx="0" cy="3244065"/>
          </a:xfrm>
          <a:prstGeom prst="straightConnector1">
            <a:avLst/>
          </a:prstGeom>
          <a:noFill/>
          <a:ln cap="flat" cmpd="sng" w="19050">
            <a:solidFill>
              <a:srgbClr val="2D2D2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47" name="Google Shape;347;p55"/>
          <p:cNvSpPr/>
          <p:nvPr/>
        </p:nvSpPr>
        <p:spPr>
          <a:xfrm>
            <a:off x="608842" y="745860"/>
            <a:ext cx="8048625" cy="255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2016-martech-landscape-evolution.png" id="348" name="Google Shape;348;p55"/>
          <p:cNvPicPr preferRelativeResize="0"/>
          <p:nvPr/>
        </p:nvPicPr>
        <p:blipFill rotWithShape="1">
          <a:blip r:embed="rId3">
            <a:alphaModFix/>
          </a:blip>
          <a:srcRect b="57519" l="0" r="76211" t="11353"/>
          <a:stretch/>
        </p:blipFill>
        <p:spPr>
          <a:xfrm>
            <a:off x="137097" y="1193441"/>
            <a:ext cx="2175180" cy="1593592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349" name="Google Shape;349;p55"/>
          <p:cNvSpPr txBox="1"/>
          <p:nvPr/>
        </p:nvSpPr>
        <p:spPr>
          <a:xfrm>
            <a:off x="462738" y="646599"/>
            <a:ext cx="534804" cy="2240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55"/>
          <p:cNvSpPr txBox="1"/>
          <p:nvPr/>
        </p:nvSpPr>
        <p:spPr>
          <a:xfrm>
            <a:off x="1940926" y="646599"/>
            <a:ext cx="650084" cy="2240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2012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55"/>
          <p:cNvSpPr txBox="1"/>
          <p:nvPr/>
        </p:nvSpPr>
        <p:spPr>
          <a:xfrm>
            <a:off x="3476754" y="646599"/>
            <a:ext cx="650085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55"/>
          <p:cNvSpPr txBox="1"/>
          <p:nvPr/>
        </p:nvSpPr>
        <p:spPr>
          <a:xfrm>
            <a:off x="5012582" y="646599"/>
            <a:ext cx="650084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2015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55"/>
          <p:cNvSpPr txBox="1"/>
          <p:nvPr/>
        </p:nvSpPr>
        <p:spPr>
          <a:xfrm>
            <a:off x="6548411" y="646599"/>
            <a:ext cx="650085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2016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55"/>
          <p:cNvSpPr txBox="1"/>
          <p:nvPr/>
        </p:nvSpPr>
        <p:spPr>
          <a:xfrm>
            <a:off x="8117899" y="639986"/>
            <a:ext cx="582765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78787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2016-martech-landscape-evolution.png" id="355" name="Google Shape;355;p55"/>
          <p:cNvPicPr preferRelativeResize="0"/>
          <p:nvPr/>
        </p:nvPicPr>
        <p:blipFill rotWithShape="1">
          <a:blip r:embed="rId3">
            <a:alphaModFix/>
          </a:blip>
          <a:srcRect b="57519" l="25057" r="50408" t="11720"/>
          <a:stretch/>
        </p:blipFill>
        <p:spPr>
          <a:xfrm>
            <a:off x="1307521" y="1434575"/>
            <a:ext cx="2243409" cy="1574849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2016-martech-landscape-evolution.png" id="356" name="Google Shape;356;p55"/>
          <p:cNvPicPr preferRelativeResize="0"/>
          <p:nvPr/>
        </p:nvPicPr>
        <p:blipFill rotWithShape="1">
          <a:blip r:embed="rId3">
            <a:alphaModFix/>
          </a:blip>
          <a:srcRect b="57519" l="50477" r="24988" t="11836"/>
          <a:stretch/>
        </p:blipFill>
        <p:spPr>
          <a:xfrm>
            <a:off x="2702601" y="1586569"/>
            <a:ext cx="2243409" cy="1568914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2016-martech-landscape-evolution.png" id="357" name="Google Shape;357;p55"/>
          <p:cNvPicPr preferRelativeResize="0"/>
          <p:nvPr/>
        </p:nvPicPr>
        <p:blipFill rotWithShape="1">
          <a:blip r:embed="rId3">
            <a:alphaModFix/>
          </a:blip>
          <a:srcRect b="57519" l="76271" r="0" t="11836"/>
          <a:stretch/>
        </p:blipFill>
        <p:spPr>
          <a:xfrm>
            <a:off x="4086964" y="1753994"/>
            <a:ext cx="2169646" cy="1568914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2016-martech-landscape-evolution.png" id="358" name="Google Shape;358;p55"/>
          <p:cNvPicPr preferRelativeResize="0"/>
          <p:nvPr/>
        </p:nvPicPr>
        <p:blipFill rotWithShape="1">
          <a:blip r:embed="rId3">
            <a:alphaModFix/>
          </a:blip>
          <a:srcRect b="0" l="23707" r="25097" t="53421"/>
          <a:stretch/>
        </p:blipFill>
        <p:spPr>
          <a:xfrm>
            <a:off x="5197783" y="2043833"/>
            <a:ext cx="2833325" cy="1443296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pic>
        <p:nvPicPr>
          <p:cNvPr descr="marketing_technology_landscape_2017_slide.jpg" id="359" name="Google Shape;359;p55"/>
          <p:cNvPicPr preferRelativeResize="0"/>
          <p:nvPr/>
        </p:nvPicPr>
        <p:blipFill rotWithShape="1">
          <a:blip r:embed="rId4">
            <a:alphaModFix/>
          </a:blip>
          <a:srcRect b="0" l="0" r="0" t="8368"/>
          <a:stretch/>
        </p:blipFill>
        <p:spPr>
          <a:xfrm>
            <a:off x="6141616" y="2358011"/>
            <a:ext cx="2878662" cy="1483739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360" name="Google Shape;360;p55"/>
          <p:cNvSpPr txBox="1"/>
          <p:nvPr/>
        </p:nvSpPr>
        <p:spPr>
          <a:xfrm>
            <a:off x="462738" y="4338875"/>
            <a:ext cx="534804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~150</a:t>
            </a:r>
            <a:endParaRPr sz="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1" name="Google Shape;361;p55"/>
          <p:cNvSpPr txBox="1"/>
          <p:nvPr/>
        </p:nvSpPr>
        <p:spPr>
          <a:xfrm>
            <a:off x="1940926" y="4353020"/>
            <a:ext cx="650084" cy="2240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~350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3391986" y="4338875"/>
            <a:ext cx="819620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~1000</a:t>
            </a:r>
            <a:endParaRPr sz="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3" name="Google Shape;363;p55"/>
          <p:cNvSpPr txBox="1"/>
          <p:nvPr/>
        </p:nvSpPr>
        <p:spPr>
          <a:xfrm>
            <a:off x="4929921" y="4338875"/>
            <a:ext cx="815407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rgbClr val="2D2D2D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~2000</a:t>
            </a:r>
            <a:endParaRPr sz="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4" name="Google Shape;364;p55"/>
          <p:cNvSpPr txBox="1"/>
          <p:nvPr/>
        </p:nvSpPr>
        <p:spPr>
          <a:xfrm>
            <a:off x="6465749" y="4338875"/>
            <a:ext cx="815407" cy="252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2D2D"/>
                </a:solidFill>
                <a:latin typeface="Open Sans"/>
                <a:ea typeface="Open Sans"/>
                <a:cs typeface="Open Sans"/>
                <a:sym typeface="Open Sans"/>
              </a:rPr>
              <a:t>~3500</a:t>
            </a:r>
            <a:endParaRPr b="1"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7604479" y="4274159"/>
            <a:ext cx="1096184" cy="3587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900"/>
              <a:buFont typeface="Arial"/>
              <a:buNone/>
            </a:pPr>
            <a:r>
              <a:rPr i="0" lang="en" sz="1900" u="none" cap="none" strike="noStrike">
                <a:solidFill>
                  <a:srgbClr val="2D2D2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~5000</a:t>
            </a:r>
            <a:endParaRPr sz="5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66" name="Google Shape;366;p55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67" name="Google Shape;367;p55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/>
          <p:nvPr/>
        </p:nvSpPr>
        <p:spPr>
          <a:xfrm>
            <a:off x="275467" y="2619993"/>
            <a:ext cx="8593067" cy="22411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CB_-AeLnFy2_bcslWsXAxKnZxlPbbvgqiuBH2_4NgtibdacwOkYW_q3pr6SUR8VuOxD7YMJtbqsU46KmsaCzqawdqiEZIsejGVJTZuEvIY6RgMTiV6-pJfel4fCp_9qvEpujgTRg7WU.png" id="373" name="Google Shape;373;p56"/>
          <p:cNvPicPr preferRelativeResize="0"/>
          <p:nvPr/>
        </p:nvPicPr>
        <p:blipFill rotWithShape="1">
          <a:blip r:embed="rId3">
            <a:alphaModFix/>
          </a:blip>
          <a:srcRect b="0" l="0" r="3317" t="1184"/>
          <a:stretch/>
        </p:blipFill>
        <p:spPr>
          <a:xfrm>
            <a:off x="2190750" y="997595"/>
            <a:ext cx="4604480" cy="3148367"/>
          </a:xfrm>
          <a:prstGeom prst="rect">
            <a:avLst/>
          </a:prstGeom>
          <a:noFill/>
          <a:ln>
            <a:noFill/>
          </a:ln>
          <a:effectLst>
            <a:outerShdw blurRad="457200" rotWithShape="0" dir="5400000" dist="25400">
              <a:srgbClr val="000000">
                <a:alpha val="7843"/>
              </a:srgbClr>
            </a:outerShdw>
          </a:effectLst>
        </p:spPr>
      </p:pic>
      <p:sp>
        <p:nvSpPr>
          <p:cNvPr id="374" name="Google Shape;374;p56"/>
          <p:cNvSpPr txBox="1"/>
          <p:nvPr>
            <p:ph idx="2" type="body"/>
          </p:nvPr>
        </p:nvSpPr>
        <p:spPr>
          <a:xfrm>
            <a:off x="328740" y="101284"/>
            <a:ext cx="16491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900"/>
              <a:buFont typeface="Arial"/>
              <a:buNone/>
            </a:pPr>
            <a:r>
              <a:rPr lang="en" sz="900" cap="none">
                <a:solidFill>
                  <a:srgbClr val="F6494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PREFÁCIO</a:t>
            </a:r>
            <a:endParaRPr sz="500">
              <a:solidFill>
                <a:srgbClr val="F6494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75" name="Google Shape;375;p56"/>
          <p:cNvSpPr txBox="1"/>
          <p:nvPr>
            <p:ph idx="1" type="body"/>
          </p:nvPr>
        </p:nvSpPr>
        <p:spPr>
          <a:xfrm rot="-5400000">
            <a:off x="-306314" y="794844"/>
            <a:ext cx="10008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5754"/>
              </a:buClr>
              <a:buSzPts val="500"/>
              <a:buFont typeface="Arial"/>
              <a:buNone/>
            </a:pPr>
            <a:r>
              <a:rPr b="1" lang="en" sz="600" cap="none">
                <a:solidFill>
                  <a:srgbClr val="F6494D"/>
                </a:solidFill>
                <a:latin typeface="Open Sans"/>
                <a:ea typeface="Open Sans"/>
                <a:cs typeface="Open Sans"/>
                <a:sym typeface="Open Sans"/>
              </a:rPr>
              <a:t>TDC</a:t>
            </a:r>
            <a:endParaRPr b="1" sz="600">
              <a:solidFill>
                <a:srgbClr val="F649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